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12192000"/>
  <p:notesSz cx="6858000" cy="9144000"/>
  <p:embeddedFontLst>
    <p:embeddedFont>
      <p:font typeface="Libre Franklin"/>
      <p:regular r:id="rId38"/>
      <p:bold r:id="rId39"/>
      <p:italic r:id="rId40"/>
      <p:boldItalic r:id="rId41"/>
    </p:embeddedFont>
    <p:embeddedFont>
      <p:font typeface="Century Gothic"/>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83">
          <p15:clr>
            <a:srgbClr val="A4A3A4"/>
          </p15:clr>
        </p15:guide>
        <p15:guide id="2" pos="3840">
          <p15:clr>
            <a:srgbClr val="A4A3A4"/>
          </p15:clr>
        </p15:guide>
      </p15:sldGuideLst>
    </p:ext>
    <p:ext uri="GoogleSlidesCustomDataVersion2">
      <go:slidesCustomData xmlns:go="http://customooxmlschemas.google.com/" r:id="rId46" roundtripDataSignature="AMtx7mjhpHmFxqipwvT33NcBhy0zhM2TF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83"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ibreFranklin-italic.fntdata"/><Relationship Id="rId20" Type="http://schemas.openxmlformats.org/officeDocument/2006/relationships/slide" Target="slides/slide15.xml"/><Relationship Id="rId42" Type="http://schemas.openxmlformats.org/officeDocument/2006/relationships/font" Target="fonts/CenturyGothic-regular.fntdata"/><Relationship Id="rId41" Type="http://schemas.openxmlformats.org/officeDocument/2006/relationships/font" Target="fonts/LibreFranklin-boldItalic.fntdata"/><Relationship Id="rId22" Type="http://schemas.openxmlformats.org/officeDocument/2006/relationships/slide" Target="slides/slide17.xml"/><Relationship Id="rId44" Type="http://schemas.openxmlformats.org/officeDocument/2006/relationships/font" Target="fonts/CenturyGothic-italic.fntdata"/><Relationship Id="rId21" Type="http://schemas.openxmlformats.org/officeDocument/2006/relationships/slide" Target="slides/slide16.xml"/><Relationship Id="rId43" Type="http://schemas.openxmlformats.org/officeDocument/2006/relationships/font" Target="fonts/CenturyGothic-bold.fntdata"/><Relationship Id="rId24" Type="http://schemas.openxmlformats.org/officeDocument/2006/relationships/slide" Target="slides/slide19.xml"/><Relationship Id="rId46" Type="http://customschemas.google.com/relationships/presentationmetadata" Target="metadata"/><Relationship Id="rId23" Type="http://schemas.openxmlformats.org/officeDocument/2006/relationships/slide" Target="slides/slide18.xml"/><Relationship Id="rId45" Type="http://schemas.openxmlformats.org/officeDocument/2006/relationships/font" Target="fonts/CenturyGothic-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LibreFranklin-bold.fntdata"/><Relationship Id="rId16" Type="http://schemas.openxmlformats.org/officeDocument/2006/relationships/slide" Target="slides/slide11.xml"/><Relationship Id="rId38" Type="http://schemas.openxmlformats.org/officeDocument/2006/relationships/font" Target="fonts/LibreFranklin-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9fd6d232b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5" name="Google Shape;95;g39fd6d232b7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g39fd6d232b7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6fbed676b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6fbed676b7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g36fbed676b7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6fbed676b7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6fbed676b7_0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g36fbed676b7_0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6fbed676b7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6fbed676b7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g36fbed676b7_0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6fbed676b7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6fbed676b7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g36fbed676b7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6fbed676b7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6fbed676b7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g36fbed676b7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15" name="Shape 15"/>
        <p:cNvGrpSpPr/>
        <p:nvPr/>
      </p:nvGrpSpPr>
      <p:grpSpPr>
        <a:xfrm>
          <a:off x="0" y="0"/>
          <a:ext cx="0" cy="0"/>
          <a:chOff x="0" y="0"/>
          <a:chExt cx="0" cy="0"/>
        </a:xfrm>
      </p:grpSpPr>
      <p:sp>
        <p:nvSpPr>
          <p:cNvPr id="16" name="Google Shape;16;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72" name="Shape 72"/>
        <p:cNvGrpSpPr/>
        <p:nvPr/>
      </p:nvGrpSpPr>
      <p:grpSpPr>
        <a:xfrm>
          <a:off x="0" y="0"/>
          <a:ext cx="0" cy="0"/>
          <a:chOff x="0" y="0"/>
          <a:chExt cx="0" cy="0"/>
        </a:xfrm>
      </p:grpSpPr>
      <p:sp>
        <p:nvSpPr>
          <p:cNvPr id="73" name="Google Shape;73;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78" name="Shape 78"/>
        <p:cNvGrpSpPr/>
        <p:nvPr/>
      </p:nvGrpSpPr>
      <p:grpSpPr>
        <a:xfrm>
          <a:off x="0" y="0"/>
          <a:ext cx="0" cy="0"/>
          <a:chOff x="0" y="0"/>
          <a:chExt cx="0" cy="0"/>
        </a:xfrm>
      </p:grpSpPr>
      <p:sp>
        <p:nvSpPr>
          <p:cNvPr id="79" name="Google Shape;79;p3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type="title">
  <p:cSld name="TITLE">
    <p:spTree>
      <p:nvGrpSpPr>
        <p:cNvPr id="19" name="Shape 19"/>
        <p:cNvGrpSpPr/>
        <p:nvPr/>
      </p:nvGrpSpPr>
      <p:grpSpPr>
        <a:xfrm>
          <a:off x="0" y="0"/>
          <a:ext cx="0" cy="0"/>
          <a:chOff x="0" y="0"/>
          <a:chExt cx="0" cy="0"/>
        </a:xfrm>
      </p:grpSpPr>
      <p:sp>
        <p:nvSpPr>
          <p:cNvPr id="20" name="Google Shape;20;p2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2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25" name="Shape 25"/>
        <p:cNvGrpSpPr/>
        <p:nvPr/>
      </p:nvGrpSpPr>
      <p:grpSpPr>
        <a:xfrm>
          <a:off x="0" y="0"/>
          <a:ext cx="0" cy="0"/>
          <a:chOff x="0" y="0"/>
          <a:chExt cx="0" cy="0"/>
        </a:xfrm>
      </p:grpSpPr>
      <p:sp>
        <p:nvSpPr>
          <p:cNvPr id="26" name="Google Shape;26;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31" name="Shape 31"/>
        <p:cNvGrpSpPr/>
        <p:nvPr/>
      </p:nvGrpSpPr>
      <p:grpSpPr>
        <a:xfrm>
          <a:off x="0" y="0"/>
          <a:ext cx="0" cy="0"/>
          <a:chOff x="0" y="0"/>
          <a:chExt cx="0" cy="0"/>
        </a:xfrm>
      </p:grpSpPr>
      <p:sp>
        <p:nvSpPr>
          <p:cNvPr id="32" name="Google Shape;32;p3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37" name="Shape 37"/>
        <p:cNvGrpSpPr/>
        <p:nvPr/>
      </p:nvGrpSpPr>
      <p:grpSpPr>
        <a:xfrm>
          <a:off x="0" y="0"/>
          <a:ext cx="0" cy="0"/>
          <a:chOff x="0" y="0"/>
          <a:chExt cx="0" cy="0"/>
        </a:xfrm>
      </p:grpSpPr>
      <p:sp>
        <p:nvSpPr>
          <p:cNvPr id="38" name="Google Shape;38;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3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44" name="Shape 44"/>
        <p:cNvGrpSpPr/>
        <p:nvPr/>
      </p:nvGrpSpPr>
      <p:grpSpPr>
        <a:xfrm>
          <a:off x="0" y="0"/>
          <a:ext cx="0" cy="0"/>
          <a:chOff x="0" y="0"/>
          <a:chExt cx="0" cy="0"/>
        </a:xfrm>
      </p:grpSpPr>
      <p:sp>
        <p:nvSpPr>
          <p:cNvPr id="45" name="Google Shape;45;p3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3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3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3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53" name="Shape 53"/>
        <p:cNvGrpSpPr/>
        <p:nvPr/>
      </p:nvGrpSpPr>
      <p:grpSpPr>
        <a:xfrm>
          <a:off x="0" y="0"/>
          <a:ext cx="0" cy="0"/>
          <a:chOff x="0" y="0"/>
          <a:chExt cx="0" cy="0"/>
        </a:xfrm>
      </p:grpSpPr>
      <p:sp>
        <p:nvSpPr>
          <p:cNvPr id="54" name="Google Shape;54;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58" name="Shape 58"/>
        <p:cNvGrpSpPr/>
        <p:nvPr/>
      </p:nvGrpSpPr>
      <p:grpSpPr>
        <a:xfrm>
          <a:off x="0" y="0"/>
          <a:ext cx="0" cy="0"/>
          <a:chOff x="0" y="0"/>
          <a:chExt cx="0" cy="0"/>
        </a:xfrm>
      </p:grpSpPr>
      <p:sp>
        <p:nvSpPr>
          <p:cNvPr id="59" name="Google Shape;59;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65" name="Shape 65"/>
        <p:cNvGrpSpPr/>
        <p:nvPr/>
      </p:nvGrpSpPr>
      <p:grpSpPr>
        <a:xfrm>
          <a:off x="0" y="0"/>
          <a:ext cx="0" cy="0"/>
          <a:chOff x="0" y="0"/>
          <a:chExt cx="0" cy="0"/>
        </a:xfrm>
      </p:grpSpPr>
      <p:sp>
        <p:nvSpPr>
          <p:cNvPr id="66" name="Google Shape;66;p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6"/>
          <p:cNvSpPr/>
          <p:nvPr>
            <p:ph idx="2" type="pic"/>
          </p:nvPr>
        </p:nvSpPr>
        <p:spPr>
          <a:xfrm>
            <a:off x="5183188" y="987425"/>
            <a:ext cx="6172200" cy="4873625"/>
          </a:xfrm>
          <a:prstGeom prst="rect">
            <a:avLst/>
          </a:prstGeom>
          <a:noFill/>
          <a:ln>
            <a:noFill/>
          </a:ln>
        </p:spPr>
      </p:sp>
      <p:sp>
        <p:nvSpPr>
          <p:cNvPr id="68" name="Google Shape;68;p3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jp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jpg"/><Relationship Id="rId4" Type="http://schemas.openxmlformats.org/officeDocument/2006/relationships/image" Target="../media/image5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jpg"/><Relationship Id="rId4" Type="http://schemas.openxmlformats.org/officeDocument/2006/relationships/image" Target="../media/image21.jpg"/><Relationship Id="rId5"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6.jpg"/><Relationship Id="rId4" Type="http://schemas.openxmlformats.org/officeDocument/2006/relationships/image" Target="../media/image29.jpg"/><Relationship Id="rId5"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0.jpg"/><Relationship Id="rId4" Type="http://schemas.openxmlformats.org/officeDocument/2006/relationships/image" Target="../media/image45.jpg"/><Relationship Id="rId5"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jpg"/><Relationship Id="rId4" Type="http://schemas.openxmlformats.org/officeDocument/2006/relationships/image" Target="../media/image41.jpg"/><Relationship Id="rId11" Type="http://schemas.openxmlformats.org/officeDocument/2006/relationships/image" Target="../media/image48.jpg"/><Relationship Id="rId10" Type="http://schemas.openxmlformats.org/officeDocument/2006/relationships/image" Target="../media/image36.jpg"/><Relationship Id="rId9" Type="http://schemas.openxmlformats.org/officeDocument/2006/relationships/image" Target="../media/image28.jpg"/><Relationship Id="rId5" Type="http://schemas.openxmlformats.org/officeDocument/2006/relationships/image" Target="../media/image38.png"/><Relationship Id="rId6" Type="http://schemas.openxmlformats.org/officeDocument/2006/relationships/image" Target="../media/image39.jpg"/><Relationship Id="rId7" Type="http://schemas.openxmlformats.org/officeDocument/2006/relationships/image" Target="../media/image58.jpg"/><Relationship Id="rId8"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9.png"/><Relationship Id="rId4" Type="http://schemas.openxmlformats.org/officeDocument/2006/relationships/image" Target="../media/image50.jpg"/><Relationship Id="rId10" Type="http://schemas.openxmlformats.org/officeDocument/2006/relationships/image" Target="../media/image44.jpg"/><Relationship Id="rId9" Type="http://schemas.openxmlformats.org/officeDocument/2006/relationships/image" Target="../media/image52.jpg"/><Relationship Id="rId5" Type="http://schemas.openxmlformats.org/officeDocument/2006/relationships/image" Target="../media/image53.jpg"/><Relationship Id="rId6" Type="http://schemas.openxmlformats.org/officeDocument/2006/relationships/image" Target="../media/image51.jpg"/><Relationship Id="rId7" Type="http://schemas.openxmlformats.org/officeDocument/2006/relationships/image" Target="../media/image42.jpg"/><Relationship Id="rId8" Type="http://schemas.openxmlformats.org/officeDocument/2006/relationships/image" Target="../media/image4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9.jpg"/><Relationship Id="rId4" Type="http://schemas.openxmlformats.org/officeDocument/2006/relationships/image" Target="../media/image59.jpg"/><Relationship Id="rId5" Type="http://schemas.openxmlformats.org/officeDocument/2006/relationships/image" Target="../media/image47.jpg"/><Relationship Id="rId6" Type="http://schemas.openxmlformats.org/officeDocument/2006/relationships/image" Target="../media/image62.png"/><Relationship Id="rId7" Type="http://schemas.openxmlformats.org/officeDocument/2006/relationships/image" Target="../media/image71.jpg"/><Relationship Id="rId8" Type="http://schemas.openxmlformats.org/officeDocument/2006/relationships/image" Target="../media/image6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0.jpg"/><Relationship Id="rId4" Type="http://schemas.openxmlformats.org/officeDocument/2006/relationships/image" Target="../media/image24.jpg"/><Relationship Id="rId5" Type="http://schemas.openxmlformats.org/officeDocument/2006/relationships/image" Target="../media/image6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5.jpg"/><Relationship Id="rId4" Type="http://schemas.openxmlformats.org/officeDocument/2006/relationships/image" Target="../media/image64.jpg"/><Relationship Id="rId5" Type="http://schemas.openxmlformats.org/officeDocument/2006/relationships/image" Target="../media/image6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4.jpg"/><Relationship Id="rId4" Type="http://schemas.openxmlformats.org/officeDocument/2006/relationships/image" Target="../media/image63.jpg"/><Relationship Id="rId5" Type="http://schemas.openxmlformats.org/officeDocument/2006/relationships/image" Target="../media/image55.jpg"/><Relationship Id="rId6" Type="http://schemas.openxmlformats.org/officeDocument/2006/relationships/image" Target="../media/image67.jpg"/><Relationship Id="rId7" Type="http://schemas.openxmlformats.org/officeDocument/2006/relationships/hyperlink" Target="https://context.reverso.net/%D0%BF%D0%B5%D1%80%D0%B5%D0%BA%D0%BB%D0%B0%D0%B4/%D0%B0%D0%BD%D0%B3%D0%BB%D1%96%D0%B9%D1%81%D1%8C%D0%BA%D0%B0-%D1%83%D0%BA%D1%80%D0%B0%D1%97%D0%BD%D1%81%D1%8C%D0%BA%D0%B0/head+of+department" TargetMode="External"/><Relationship Id="rId8" Type="http://schemas.openxmlformats.org/officeDocument/2006/relationships/image" Target="../media/image2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jp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5.jp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14.png"/><Relationship Id="rId8"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20.png"/><Relationship Id="rId5" Type="http://schemas.openxmlformats.org/officeDocument/2006/relationships/image" Target="../media/image37.jpg"/><Relationship Id="rId6" Type="http://schemas.openxmlformats.org/officeDocument/2006/relationships/image" Target="../media/image16.jpg"/><Relationship Id="rId7"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18.jpg"/><Relationship Id="rId5" Type="http://schemas.openxmlformats.org/officeDocument/2006/relationships/image" Target="../media/image17.jpg"/><Relationship Id="rId6"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sp>
        <p:nvSpPr>
          <p:cNvPr id="89" name="Google Shape;89;p1"/>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building with a glass door&#10;&#10;AI-generated content may be incorrect." id="90" name="Google Shape;90;p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91" name="Google Shape;91;p1"/>
          <p:cNvSpPr txBox="1"/>
          <p:nvPr/>
        </p:nvSpPr>
        <p:spPr>
          <a:xfrm>
            <a:off x="3910455" y="371372"/>
            <a:ext cx="383320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Libre Franklin"/>
              <a:buNone/>
            </a:pPr>
            <a:r>
              <a:rPr b="1" i="0" lang="en-US" sz="2800" u="none" cap="none" strike="noStrike">
                <a:solidFill>
                  <a:schemeClr val="dk1"/>
                </a:solidFill>
                <a:latin typeface="Times New Roman"/>
                <a:ea typeface="Times New Roman"/>
                <a:cs typeface="Times New Roman"/>
                <a:sym typeface="Times New Roman"/>
              </a:rPr>
              <a:t>Sumy | Flame of Life</a:t>
            </a:r>
            <a:endParaRPr b="1" i="0" sz="2800" u="none" cap="none" strike="noStrike">
              <a:solidFill>
                <a:schemeClr val="dk1"/>
              </a:solidFill>
              <a:latin typeface="Times New Roman"/>
              <a:ea typeface="Times New Roman"/>
              <a:cs typeface="Times New Roman"/>
              <a:sym typeface="Times New Roman"/>
            </a:endParaRPr>
          </a:p>
        </p:txBody>
      </p:sp>
      <p:sp>
        <p:nvSpPr>
          <p:cNvPr id="92" name="Google Shape;92;p1"/>
          <p:cNvSpPr txBox="1"/>
          <p:nvPr/>
        </p:nvSpPr>
        <p:spPr>
          <a:xfrm>
            <a:off x="275521" y="5997666"/>
            <a:ext cx="22263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000" u="none" cap="none" strike="noStrike">
                <a:solidFill>
                  <a:schemeClr val="dk1"/>
                </a:solidFill>
                <a:latin typeface="Times New Roman"/>
                <a:ea typeface="Times New Roman"/>
                <a:cs typeface="Times New Roman"/>
                <a:sym typeface="Times New Roman"/>
              </a:rPr>
              <a:t>Sumy. Flame of Life </a:t>
            </a:r>
            <a:endParaRPr>
              <a:latin typeface="Times New Roman"/>
              <a:ea typeface="Times New Roman"/>
              <a:cs typeface="Times New Roman"/>
              <a:sym typeface="Times New Roman"/>
            </a:endParaRPr>
          </a:p>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as part of non-profit enterprise</a:t>
            </a:r>
            <a:endParaRPr sz="10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«Sumy Regional Clinical Hospital» </a:t>
            </a:r>
            <a:endParaRPr>
              <a:latin typeface="Times New Roman"/>
              <a:ea typeface="Times New Roman"/>
              <a:cs typeface="Times New Roman"/>
              <a:sym typeface="Times New Roman"/>
            </a:endParaRPr>
          </a:p>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of the Sumy Regional Council</a:t>
            </a:r>
            <a:endParaRPr sz="1000">
              <a:solidFill>
                <a:schemeClr val="dk1"/>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9"/>
          <p:cNvSpPr txBox="1"/>
          <p:nvPr/>
        </p:nvSpPr>
        <p:spPr>
          <a:xfrm>
            <a:off x="238086" y="1119308"/>
            <a:ext cx="2701800" cy="21240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200">
                <a:solidFill>
                  <a:schemeClr val="dk1"/>
                </a:solidFill>
                <a:latin typeface="Times New Roman"/>
                <a:ea typeface="Times New Roman"/>
                <a:cs typeface="Times New Roman"/>
                <a:sym typeface="Times New Roman"/>
              </a:rPr>
              <a:t>The establishment of a modern Burn Center in Sumy Region </a:t>
            </a:r>
            <a:r>
              <a:rPr b="1" lang="en-US" sz="1200">
                <a:solidFill>
                  <a:schemeClr val="dk1"/>
                </a:solidFill>
                <a:latin typeface="Times New Roman"/>
                <a:ea typeface="Times New Roman"/>
                <a:cs typeface="Times New Roman"/>
                <a:sym typeface="Times New Roman"/>
              </a:rPr>
              <a:t>will significantly improve access to specialized care by: </a:t>
            </a:r>
            <a:endParaRPr sz="1500">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doubling the number of treated patients and corresponding surgical interventions (500 patients; 900 surgical procedures)</a:t>
            </a:r>
            <a:endParaRPr sz="1500">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expand the scope of surgical operations, with up to 20% (180 cases) being reconstructive surgeries</a:t>
            </a:r>
            <a:endParaRPr sz="1500">
              <a:latin typeface="Times New Roman"/>
              <a:ea typeface="Times New Roman"/>
              <a:cs typeface="Times New Roman"/>
              <a:sym typeface="Times New Roman"/>
            </a:endParaRPr>
          </a:p>
        </p:txBody>
      </p:sp>
      <p:sp>
        <p:nvSpPr>
          <p:cNvPr id="176" name="Google Shape;176;p9"/>
          <p:cNvSpPr txBox="1"/>
          <p:nvPr/>
        </p:nvSpPr>
        <p:spPr>
          <a:xfrm>
            <a:off x="360469" y="3293638"/>
            <a:ext cx="2579400" cy="23088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200">
                <a:solidFill>
                  <a:schemeClr val="dk1"/>
                </a:solidFill>
                <a:latin typeface="Times New Roman"/>
                <a:ea typeface="Times New Roman"/>
                <a:cs typeface="Times New Roman"/>
                <a:sym typeface="Times New Roman"/>
              </a:rPr>
              <a:t>In case of modernization, the </a:t>
            </a:r>
            <a:r>
              <a:rPr b="1" lang="en-US" sz="1200">
                <a:solidFill>
                  <a:schemeClr val="dk1"/>
                </a:solidFill>
                <a:latin typeface="Times New Roman"/>
                <a:ea typeface="Times New Roman"/>
                <a:cs typeface="Times New Roman"/>
                <a:sym typeface="Times New Roman"/>
              </a:rPr>
              <a:t>Burn Center </a:t>
            </a:r>
            <a:r>
              <a:rPr b="1" lang="en-US" sz="900">
                <a:solidFill>
                  <a:schemeClr val="dk1"/>
                </a:solidFill>
                <a:latin typeface="Times New Roman"/>
                <a:ea typeface="Times New Roman"/>
                <a:cs typeface="Times New Roman"/>
                <a:sym typeface="Times New Roman"/>
              </a:rPr>
              <a:t>“</a:t>
            </a:r>
            <a:r>
              <a:rPr b="1" lang="en-US" sz="1200">
                <a:solidFill>
                  <a:schemeClr val="dk1"/>
                </a:solidFill>
                <a:latin typeface="Times New Roman"/>
                <a:ea typeface="Times New Roman"/>
                <a:cs typeface="Times New Roman"/>
                <a:sym typeface="Times New Roman"/>
              </a:rPr>
              <a:t>Sumy. Flame of Life</a:t>
            </a:r>
            <a:r>
              <a:rPr b="1" lang="en-US" sz="900">
                <a:solidFill>
                  <a:schemeClr val="dk1"/>
                </a:solidFill>
                <a:latin typeface="Times New Roman"/>
                <a:ea typeface="Times New Roman"/>
                <a:cs typeface="Times New Roman"/>
                <a:sym typeface="Times New Roman"/>
              </a:rPr>
              <a:t>“</a:t>
            </a:r>
            <a:r>
              <a:rPr lang="en-US" sz="1200">
                <a:solidFill>
                  <a:schemeClr val="dk1"/>
                </a:solidFill>
                <a:latin typeface="Times New Roman"/>
                <a:ea typeface="Times New Roman"/>
                <a:cs typeface="Times New Roman"/>
                <a:sym typeface="Times New Roman"/>
              </a:rPr>
              <a:t> will provide higher-quality treatment for patients with thermal injuries — including civilians, military personnel, workers in hazardous industries, and children — using advanced methods of diagnosis, treatment, and rehabilitation, and applying the achievements of modern science and technology as well as the best practices of leading medical institutions.</a:t>
            </a:r>
            <a:endParaRPr sz="1200">
              <a:solidFill>
                <a:schemeClr val="dk1"/>
              </a:solidFill>
              <a:latin typeface="Times New Roman"/>
              <a:ea typeface="Times New Roman"/>
              <a:cs typeface="Times New Roman"/>
              <a:sym typeface="Times New Roman"/>
            </a:endParaRPr>
          </a:p>
        </p:txBody>
      </p:sp>
      <p:pic>
        <p:nvPicPr>
          <p:cNvPr descr="A blue and white logo&#10;&#10;AI-generated content may be incorrect." id="177" name="Google Shape;177;p9"/>
          <p:cNvPicPr preferRelativeResize="0"/>
          <p:nvPr/>
        </p:nvPicPr>
        <p:blipFill rotWithShape="1">
          <a:blip r:embed="rId3">
            <a:alphaModFix/>
          </a:blip>
          <a:srcRect b="0" l="0" r="0" t="0"/>
          <a:stretch/>
        </p:blipFill>
        <p:spPr>
          <a:xfrm>
            <a:off x="11195311" y="255742"/>
            <a:ext cx="709721" cy="386798"/>
          </a:xfrm>
          <a:prstGeom prst="rect">
            <a:avLst/>
          </a:prstGeom>
          <a:noFill/>
          <a:ln>
            <a:noFill/>
          </a:ln>
        </p:spPr>
      </p:pic>
      <p:pic>
        <p:nvPicPr>
          <p:cNvPr descr="A building with trees and a street corner&#10;&#10;AI-generated content may be incorrect." id="178" name="Google Shape;178;p9"/>
          <p:cNvPicPr preferRelativeResize="0"/>
          <p:nvPr/>
        </p:nvPicPr>
        <p:blipFill rotWithShape="1">
          <a:blip r:embed="rId4">
            <a:alphaModFix/>
          </a:blip>
          <a:srcRect b="0" l="0" r="0" t="0"/>
          <a:stretch/>
        </p:blipFill>
        <p:spPr>
          <a:xfrm>
            <a:off x="3313355" y="883472"/>
            <a:ext cx="8878645" cy="49942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0"/>
          <p:cNvSpPr/>
          <p:nvPr/>
        </p:nvSpPr>
        <p:spPr>
          <a:xfrm>
            <a:off x="286968" y="350706"/>
            <a:ext cx="3118434"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Times New Roman"/>
                <a:ea typeface="Times New Roman"/>
                <a:cs typeface="Times New Roman"/>
                <a:sym typeface="Times New Roman"/>
              </a:rPr>
              <a:t>Burn Center </a:t>
            </a:r>
            <a:r>
              <a:rPr b="1" lang="en-US" sz="900">
                <a:solidFill>
                  <a:schemeClr val="dk1"/>
                </a:solidFill>
                <a:latin typeface="Times New Roman"/>
                <a:ea typeface="Times New Roman"/>
                <a:cs typeface="Times New Roman"/>
                <a:sym typeface="Times New Roman"/>
              </a:rPr>
              <a:t>“</a:t>
            </a:r>
            <a:r>
              <a:rPr b="1" lang="en-US" sz="1200">
                <a:solidFill>
                  <a:schemeClr val="dk1"/>
                </a:solidFill>
                <a:latin typeface="Times New Roman"/>
                <a:ea typeface="Times New Roman"/>
                <a:cs typeface="Times New Roman"/>
                <a:sym typeface="Times New Roman"/>
              </a:rPr>
              <a:t>Sumy. Flame of Life</a:t>
            </a:r>
            <a:r>
              <a:rPr b="1" lang="en-US" sz="900">
                <a:solidFill>
                  <a:schemeClr val="dk1"/>
                </a:solidFill>
                <a:latin typeface="Times New Roman"/>
                <a:ea typeface="Times New Roman"/>
                <a:cs typeface="Times New Roman"/>
                <a:sym typeface="Times New Roman"/>
              </a:rPr>
              <a:t>“</a:t>
            </a:r>
            <a:r>
              <a:rPr b="1" lang="en-US" sz="1200">
                <a:solidFill>
                  <a:schemeClr val="dk1"/>
                </a:solidFill>
                <a:latin typeface="Times New Roman"/>
                <a:ea typeface="Times New Roman"/>
                <a:cs typeface="Times New Roman"/>
                <a:sym typeface="Times New Roman"/>
              </a:rPr>
              <a:t> will become a place for comprehensive support: medical, psychological, and social:</a:t>
            </a:r>
            <a:endParaRPr sz="1500">
              <a:latin typeface="Times New Roman"/>
              <a:ea typeface="Times New Roman"/>
              <a:cs typeface="Times New Roman"/>
              <a:sym typeface="Times New Roman"/>
            </a:endParaRPr>
          </a:p>
          <a:p>
            <a:pPr indent="0" lvl="0" marL="0" marR="0" rtl="0" algn="l">
              <a:spcBef>
                <a:spcPts val="0"/>
              </a:spcBef>
              <a:spcAft>
                <a:spcPts val="0"/>
              </a:spcAft>
              <a:buNone/>
            </a:pPr>
            <a:r>
              <a:t/>
            </a:r>
            <a:endParaRPr b="1" sz="1200">
              <a:solidFill>
                <a:srgbClr val="C00000"/>
              </a:solidFill>
              <a:latin typeface="Times New Roman"/>
              <a:ea typeface="Times New Roman"/>
              <a:cs typeface="Times New Roman"/>
              <a:sym typeface="Times New Roman"/>
            </a:endParaRPr>
          </a:p>
          <a:p>
            <a:pPr indent="-182563" lvl="0" marL="176213"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Saving lives and reducing disability</a:t>
            </a:r>
            <a:endParaRPr sz="1500">
              <a:latin typeface="Times New Roman"/>
              <a:ea typeface="Times New Roman"/>
              <a:cs typeface="Times New Roman"/>
              <a:sym typeface="Times New Roman"/>
            </a:endParaRPr>
          </a:p>
          <a:p>
            <a:pPr indent="-182563" lvl="0" marL="176213"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Modern equipment and methods allow rapid provision of care, increasing the chances of recovery</a:t>
            </a:r>
            <a:endParaRPr sz="1500">
              <a:latin typeface="Times New Roman"/>
              <a:ea typeface="Times New Roman"/>
              <a:cs typeface="Times New Roman"/>
              <a:sym typeface="Times New Roman"/>
            </a:endParaRPr>
          </a:p>
          <a:p>
            <a:pPr indent="-182563" lvl="0" marL="176213"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Reduction in complications and mortality from severe burns</a:t>
            </a:r>
            <a:endParaRPr sz="1500">
              <a:latin typeface="Times New Roman"/>
              <a:ea typeface="Times New Roman"/>
              <a:cs typeface="Times New Roman"/>
              <a:sym typeface="Times New Roman"/>
            </a:endParaRPr>
          </a:p>
          <a:p>
            <a:pPr indent="-182563" lvl="0" marL="176213"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Improved access to specialized care for residents of Sumy Region and neighboring areas</a:t>
            </a:r>
            <a:endParaRPr sz="1500">
              <a:latin typeface="Times New Roman"/>
              <a:ea typeface="Times New Roman"/>
              <a:cs typeface="Times New Roman"/>
              <a:sym typeface="Times New Roman"/>
            </a:endParaRPr>
          </a:p>
          <a:p>
            <a:pPr indent="-182563" lvl="0" marL="176213"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Shortened time to the start of treatment, which is critical for burn patients</a:t>
            </a:r>
            <a:endParaRPr sz="1500">
              <a:latin typeface="Times New Roman"/>
              <a:ea typeface="Times New Roman"/>
              <a:cs typeface="Times New Roman"/>
              <a:sym typeface="Times New Roman"/>
            </a:endParaRPr>
          </a:p>
          <a:p>
            <a:pPr indent="-182563" lvl="0" marL="176213"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Support for military personnel and victims of the war</a:t>
            </a:r>
            <a:endParaRPr sz="1500">
              <a:latin typeface="Times New Roman"/>
              <a:ea typeface="Times New Roman"/>
              <a:cs typeface="Times New Roman"/>
              <a:sym typeface="Times New Roman"/>
            </a:endParaRPr>
          </a:p>
          <a:p>
            <a:pPr indent="-182563" lvl="0" marL="176213"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The modern center will provide specialized conditions for treating young patients and psychological support for their families</a:t>
            </a:r>
            <a:endParaRPr sz="1500">
              <a:latin typeface="Times New Roman"/>
              <a:ea typeface="Times New Roman"/>
              <a:cs typeface="Times New Roman"/>
              <a:sym typeface="Times New Roman"/>
            </a:endParaRPr>
          </a:p>
          <a:p>
            <a:pPr indent="-182563" lvl="0" marL="176213"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Reconstructive and plastic surgeries will help patients avoid severe deformities and social isolation</a:t>
            </a:r>
            <a:endParaRPr sz="1500">
              <a:latin typeface="Times New Roman"/>
              <a:ea typeface="Times New Roman"/>
              <a:cs typeface="Times New Roman"/>
              <a:sym typeface="Times New Roman"/>
            </a:endParaRPr>
          </a:p>
          <a:p>
            <a:pPr indent="-182563" lvl="0" marL="176213"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Development of the region’s medical infrastructure, the center will serve as a hub for staff training, education, and implementation of modern technologies</a:t>
            </a:r>
            <a:endParaRPr sz="1500">
              <a:latin typeface="Times New Roman"/>
              <a:ea typeface="Times New Roman"/>
              <a:cs typeface="Times New Roman"/>
              <a:sym typeface="Times New Roman"/>
            </a:endParaRPr>
          </a:p>
          <a:p>
            <a:pPr indent="-182563" lvl="0" marL="176213"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Strengthening the vision of Sumy as a city with high-quality healthcare</a:t>
            </a:r>
            <a:endParaRPr sz="1500">
              <a:latin typeface="Times New Roman"/>
              <a:ea typeface="Times New Roman"/>
              <a:cs typeface="Times New Roman"/>
              <a:sym typeface="Times New Roman"/>
            </a:endParaRPr>
          </a:p>
          <a:p>
            <a:pPr indent="-182563" lvl="0" marL="176213"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Psychological and humanitarian support for society, as people feel that the state and community care about their safety and health</a:t>
            </a:r>
            <a:endParaRPr sz="1500">
              <a:latin typeface="Times New Roman"/>
              <a:ea typeface="Times New Roman"/>
              <a:cs typeface="Times New Roman"/>
              <a:sym typeface="Times New Roman"/>
            </a:endParaRPr>
          </a:p>
        </p:txBody>
      </p:sp>
      <p:pic>
        <p:nvPicPr>
          <p:cNvPr descr="A blue and white logo&#10;&#10;AI-generated content may be incorrect." id="184" name="Google Shape;184;p10"/>
          <p:cNvPicPr preferRelativeResize="0"/>
          <p:nvPr/>
        </p:nvPicPr>
        <p:blipFill rotWithShape="1">
          <a:blip r:embed="rId3">
            <a:alphaModFix/>
          </a:blip>
          <a:srcRect b="0" l="0" r="0" t="0"/>
          <a:stretch/>
        </p:blipFill>
        <p:spPr>
          <a:xfrm>
            <a:off x="11195311" y="255742"/>
            <a:ext cx="709721" cy="386798"/>
          </a:xfrm>
          <a:prstGeom prst="rect">
            <a:avLst/>
          </a:prstGeom>
          <a:noFill/>
          <a:ln>
            <a:noFill/>
          </a:ln>
        </p:spPr>
      </p:pic>
      <p:pic>
        <p:nvPicPr>
          <p:cNvPr descr="A building with a white wall and brown walls&#10;&#10;AI-generated content may be incorrect." id="185" name="Google Shape;185;p10"/>
          <p:cNvPicPr preferRelativeResize="0"/>
          <p:nvPr/>
        </p:nvPicPr>
        <p:blipFill rotWithShape="1">
          <a:blip r:embed="rId4">
            <a:alphaModFix/>
          </a:blip>
          <a:srcRect b="0" l="0" r="0" t="0"/>
          <a:stretch/>
        </p:blipFill>
        <p:spPr>
          <a:xfrm>
            <a:off x="3485478" y="924905"/>
            <a:ext cx="8706522" cy="48974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1"/>
          <p:cNvSpPr/>
          <p:nvPr/>
        </p:nvSpPr>
        <p:spPr>
          <a:xfrm>
            <a:off x="405401" y="2234399"/>
            <a:ext cx="3486000" cy="2754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C00000"/>
                </a:solidFill>
                <a:latin typeface="Times New Roman"/>
                <a:ea typeface="Times New Roman"/>
                <a:cs typeface="Times New Roman"/>
                <a:sym typeface="Times New Roman"/>
              </a:rPr>
              <a:t>The project provides for:</a:t>
            </a:r>
            <a:endParaRPr sz="1500">
              <a:latin typeface="Times New Roman"/>
              <a:ea typeface="Times New Roman"/>
              <a:cs typeface="Times New Roman"/>
              <a:sym typeface="Times New Roman"/>
            </a:endParaRPr>
          </a:p>
          <a:p>
            <a:pPr indent="0" lvl="0" marL="0" marR="0" rtl="0" algn="l">
              <a:spcBef>
                <a:spcPts val="0"/>
              </a:spcBef>
              <a:spcAft>
                <a:spcPts val="0"/>
              </a:spcAft>
              <a:buNone/>
            </a:pPr>
            <a:r>
              <a:t/>
            </a:r>
            <a:endParaRPr sz="1200">
              <a:solidFill>
                <a:srgbClr val="C00000"/>
              </a:solidFill>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Thermal modernization of the building</a:t>
            </a:r>
            <a:endParaRPr sz="1500">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Construction of a porch with a ramp</a:t>
            </a:r>
            <a:endParaRPr sz="1500">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Extension of the elevator shaft</a:t>
            </a:r>
            <a:endParaRPr sz="1500">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Replanning of premises, and finishing of walls, ceilings, and floors in accordance with modern requirements and standards</a:t>
            </a:r>
            <a:endParaRPr sz="1500">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Replacement of damaged engineering networks with new ones</a:t>
            </a:r>
            <a:endParaRPr sz="1500">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Creation of conditions for the future implementation and use of alternative energy systems (solar power plant with a capacity of up to 30 kW)</a:t>
            </a:r>
            <a:endParaRPr sz="1500">
              <a:latin typeface="Times New Roman"/>
              <a:ea typeface="Times New Roman"/>
              <a:cs typeface="Times New Roman"/>
              <a:sym typeface="Times New Roman"/>
            </a:endParaRPr>
          </a:p>
        </p:txBody>
      </p:sp>
      <p:sp>
        <p:nvSpPr>
          <p:cNvPr id="192" name="Google Shape;192;p11"/>
          <p:cNvSpPr txBox="1"/>
          <p:nvPr/>
        </p:nvSpPr>
        <p:spPr>
          <a:xfrm>
            <a:off x="5569215" y="653297"/>
            <a:ext cx="1478700" cy="384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900">
              <a:solidFill>
                <a:schemeClr val="dk1"/>
              </a:solidFill>
              <a:latin typeface="Century Gothic"/>
              <a:ea typeface="Century Gothic"/>
              <a:cs typeface="Century Gothic"/>
              <a:sym typeface="Century Gothic"/>
            </a:endParaRPr>
          </a:p>
          <a:p>
            <a:pPr indent="0" lvl="0" marL="0" marR="0" rtl="0" algn="ctr">
              <a:spcBef>
                <a:spcPts val="0"/>
              </a:spcBef>
              <a:spcAft>
                <a:spcPts val="0"/>
              </a:spcAft>
              <a:buNone/>
            </a:pPr>
            <a:r>
              <a:rPr lang="en-US" sz="1000">
                <a:solidFill>
                  <a:schemeClr val="dk1"/>
                </a:solidFill>
                <a:latin typeface="Times New Roman"/>
                <a:ea typeface="Times New Roman"/>
                <a:cs typeface="Times New Roman"/>
                <a:sym typeface="Times New Roman"/>
              </a:rPr>
              <a:t> </a:t>
            </a:r>
            <a:r>
              <a:rPr lang="en-US" sz="1000">
                <a:solidFill>
                  <a:srgbClr val="C00000"/>
                </a:solidFill>
                <a:latin typeface="Times New Roman"/>
                <a:ea typeface="Times New Roman"/>
                <a:cs typeface="Times New Roman"/>
                <a:sym typeface="Times New Roman"/>
              </a:rPr>
              <a:t>Before Replanning</a:t>
            </a:r>
            <a:endParaRPr sz="1000">
              <a:solidFill>
                <a:srgbClr val="C00000"/>
              </a:solidFill>
              <a:latin typeface="Times New Roman"/>
              <a:ea typeface="Times New Roman"/>
              <a:cs typeface="Times New Roman"/>
              <a:sym typeface="Times New Roman"/>
            </a:endParaRPr>
          </a:p>
        </p:txBody>
      </p:sp>
      <p:sp>
        <p:nvSpPr>
          <p:cNvPr id="193" name="Google Shape;193;p11"/>
          <p:cNvSpPr txBox="1"/>
          <p:nvPr/>
        </p:nvSpPr>
        <p:spPr>
          <a:xfrm>
            <a:off x="9459310" y="653297"/>
            <a:ext cx="16761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n-US" sz="1000">
                <a:solidFill>
                  <a:srgbClr val="C00000"/>
                </a:solidFill>
                <a:latin typeface="Times New Roman"/>
                <a:ea typeface="Times New Roman"/>
                <a:cs typeface="Times New Roman"/>
                <a:sym typeface="Times New Roman"/>
              </a:rPr>
              <a:t>After Replanning</a:t>
            </a:r>
            <a:endParaRPr sz="1500">
              <a:latin typeface="Times New Roman"/>
              <a:ea typeface="Times New Roman"/>
              <a:cs typeface="Times New Roman"/>
              <a:sym typeface="Times New Roman"/>
            </a:endParaRPr>
          </a:p>
        </p:txBody>
      </p:sp>
      <p:pic>
        <p:nvPicPr>
          <p:cNvPr id="194" name="Google Shape;194;p11"/>
          <p:cNvPicPr preferRelativeResize="0"/>
          <p:nvPr/>
        </p:nvPicPr>
        <p:blipFill rotWithShape="1">
          <a:blip r:embed="rId3">
            <a:alphaModFix/>
          </a:blip>
          <a:srcRect b="0" l="0" r="0" t="0"/>
          <a:stretch/>
        </p:blipFill>
        <p:spPr>
          <a:xfrm>
            <a:off x="3972948" y="1022629"/>
            <a:ext cx="4002128" cy="5660461"/>
          </a:xfrm>
          <a:prstGeom prst="rect">
            <a:avLst/>
          </a:prstGeom>
          <a:noFill/>
          <a:ln>
            <a:noFill/>
          </a:ln>
        </p:spPr>
      </p:pic>
      <p:grpSp>
        <p:nvGrpSpPr>
          <p:cNvPr id="195" name="Google Shape;195;p11"/>
          <p:cNvGrpSpPr/>
          <p:nvPr/>
        </p:nvGrpSpPr>
        <p:grpSpPr>
          <a:xfrm>
            <a:off x="7785367" y="1145628"/>
            <a:ext cx="4002128" cy="5458740"/>
            <a:chOff x="7785367" y="1145628"/>
            <a:chExt cx="4002128" cy="5458740"/>
          </a:xfrm>
        </p:grpSpPr>
        <p:pic>
          <p:nvPicPr>
            <p:cNvPr id="196" name="Google Shape;196;p11"/>
            <p:cNvPicPr preferRelativeResize="0"/>
            <p:nvPr/>
          </p:nvPicPr>
          <p:blipFill rotWithShape="1">
            <a:blip r:embed="rId4">
              <a:alphaModFix/>
            </a:blip>
            <a:srcRect b="0" l="0" r="0" t="3564"/>
            <a:stretch/>
          </p:blipFill>
          <p:spPr>
            <a:xfrm>
              <a:off x="7785367" y="1145628"/>
              <a:ext cx="4002128" cy="5458740"/>
            </a:xfrm>
            <a:prstGeom prst="rect">
              <a:avLst/>
            </a:prstGeom>
            <a:noFill/>
            <a:ln>
              <a:noFill/>
            </a:ln>
          </p:spPr>
        </p:pic>
        <p:sp>
          <p:nvSpPr>
            <p:cNvPr id="197" name="Google Shape;197;p11"/>
            <p:cNvSpPr/>
            <p:nvPr/>
          </p:nvSpPr>
          <p:spPr>
            <a:xfrm>
              <a:off x="9364717" y="4162097"/>
              <a:ext cx="421714" cy="241737"/>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A blue and white logo&#10;&#10;AI-generated content may be incorrect." id="198" name="Google Shape;198;p11"/>
          <p:cNvPicPr preferRelativeResize="0"/>
          <p:nvPr/>
        </p:nvPicPr>
        <p:blipFill rotWithShape="1">
          <a:blip r:embed="rId5">
            <a:alphaModFix/>
          </a:blip>
          <a:srcRect b="0" l="0" r="0" t="0"/>
          <a:stretch/>
        </p:blipFill>
        <p:spPr>
          <a:xfrm>
            <a:off x="11077774" y="205000"/>
            <a:ext cx="709721" cy="3867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2"/>
          <p:cNvSpPr txBox="1"/>
          <p:nvPr/>
        </p:nvSpPr>
        <p:spPr>
          <a:xfrm>
            <a:off x="699499" y="2478450"/>
            <a:ext cx="3009300" cy="4155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As a result of the major renovation, a convenient and functional layout has been designed, including the following rooms: </a:t>
            </a:r>
            <a:endParaRPr sz="1500">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8 double wards, each with a universal restroom</a:t>
            </a:r>
            <a:endParaRPr sz="1500">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2 intensive care wards with toilets (designed for 3 beds each)</a:t>
            </a:r>
            <a:endParaRPr sz="1500">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operating unit with an operating room, preoperative room, sterilization room, washing room, and changing room with restroom for medical staff</a:t>
            </a:r>
            <a:endParaRPr sz="1500">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doctors’ office</a:t>
            </a:r>
            <a:endParaRPr sz="1500">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head of the department office</a:t>
            </a:r>
            <a:endParaRPr sz="1200">
              <a:solidFill>
                <a:schemeClr val="dk1"/>
              </a:solidFill>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head nurse’s office</a:t>
            </a:r>
            <a:endParaRPr sz="1500">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physiotherapist’s office</a:t>
            </a:r>
            <a:endParaRPr sz="1500">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staff lounge</a:t>
            </a:r>
            <a:endParaRPr sz="1500">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dressing room</a:t>
            </a:r>
            <a:endParaRPr sz="1500">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dressing room for infectious patients</a:t>
            </a:r>
            <a:endParaRPr sz="1500">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manipulations room</a:t>
            </a:r>
            <a:endParaRPr sz="1500">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procedure room</a:t>
            </a:r>
            <a:endParaRPr sz="1500">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storage room for supplies and medications</a:t>
            </a:r>
            <a:endParaRPr sz="1500">
              <a:latin typeface="Times New Roman"/>
              <a:ea typeface="Times New Roman"/>
              <a:cs typeface="Times New Roman"/>
              <a:sym typeface="Times New Roman"/>
            </a:endParaRPr>
          </a:p>
          <a:p>
            <a:pPr indent="-177800" lvl="0" marL="171450" marR="0" rtl="0" algn="l">
              <a:spcBef>
                <a:spcPts val="0"/>
              </a:spcBef>
              <a:spcAft>
                <a:spcPts val="0"/>
              </a:spcAft>
              <a:buClr>
                <a:schemeClr val="dk1"/>
              </a:buClr>
              <a:buSzPts val="1200"/>
              <a:buFont typeface="Times New Roman"/>
              <a:buChar char="▪"/>
            </a:pPr>
            <a:r>
              <a:rPr lang="en-US" sz="1200">
                <a:solidFill>
                  <a:schemeClr val="dk1"/>
                </a:solidFill>
                <a:latin typeface="Times New Roman"/>
                <a:ea typeface="Times New Roman"/>
                <a:cs typeface="Times New Roman"/>
                <a:sym typeface="Times New Roman"/>
              </a:rPr>
              <a:t>cleaning equipment room</a:t>
            </a:r>
            <a:endParaRPr sz="1200">
              <a:solidFill>
                <a:schemeClr val="dk1"/>
              </a:solidFill>
              <a:latin typeface="Times New Roman"/>
              <a:ea typeface="Times New Roman"/>
              <a:cs typeface="Times New Roman"/>
              <a:sym typeface="Times New Roman"/>
            </a:endParaRPr>
          </a:p>
        </p:txBody>
      </p:sp>
      <p:pic>
        <p:nvPicPr>
          <p:cNvPr id="204" name="Google Shape;204;p12"/>
          <p:cNvPicPr preferRelativeResize="0"/>
          <p:nvPr/>
        </p:nvPicPr>
        <p:blipFill rotWithShape="1">
          <a:blip r:embed="rId3">
            <a:alphaModFix/>
          </a:blip>
          <a:srcRect b="32615" l="-1" r="-1099" t="33835"/>
          <a:stretch/>
        </p:blipFill>
        <p:spPr>
          <a:xfrm>
            <a:off x="3628286" y="4726056"/>
            <a:ext cx="3703320" cy="1738098"/>
          </a:xfrm>
          <a:prstGeom prst="rect">
            <a:avLst/>
          </a:prstGeom>
          <a:noFill/>
          <a:ln>
            <a:noFill/>
          </a:ln>
        </p:spPr>
      </p:pic>
      <p:pic>
        <p:nvPicPr>
          <p:cNvPr id="205" name="Google Shape;205;p12"/>
          <p:cNvPicPr preferRelativeResize="0"/>
          <p:nvPr/>
        </p:nvPicPr>
        <p:blipFill rotWithShape="1">
          <a:blip r:embed="rId4">
            <a:alphaModFix/>
          </a:blip>
          <a:srcRect b="0" l="0" r="0" t="0"/>
          <a:stretch/>
        </p:blipFill>
        <p:spPr>
          <a:xfrm>
            <a:off x="7863840" y="733984"/>
            <a:ext cx="4051414" cy="5730170"/>
          </a:xfrm>
          <a:prstGeom prst="rect">
            <a:avLst/>
          </a:prstGeom>
          <a:noFill/>
          <a:ln>
            <a:noFill/>
          </a:ln>
        </p:spPr>
      </p:pic>
      <p:pic>
        <p:nvPicPr>
          <p:cNvPr descr="A blue and white logo&#10;&#10;AI-generated content may be incorrect." id="206" name="Google Shape;206;p12"/>
          <p:cNvPicPr preferRelativeResize="0"/>
          <p:nvPr/>
        </p:nvPicPr>
        <p:blipFill rotWithShape="1">
          <a:blip r:embed="rId5">
            <a:alphaModFix/>
          </a:blip>
          <a:srcRect b="0" l="0" r="0" t="0"/>
          <a:stretch/>
        </p:blipFill>
        <p:spPr>
          <a:xfrm>
            <a:off x="11195311" y="255742"/>
            <a:ext cx="709721" cy="3867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descr="A building with plants on the roof&#10;&#10;AI-generated content may be incorrect." id="212" name="Google Shape;212;p13"/>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13" name="Google Shape;213;p13"/>
          <p:cNvSpPr txBox="1"/>
          <p:nvPr/>
        </p:nvSpPr>
        <p:spPr>
          <a:xfrm>
            <a:off x="359447" y="132304"/>
            <a:ext cx="37509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1200">
                <a:solidFill>
                  <a:schemeClr val="dk1"/>
                </a:solidFill>
                <a:latin typeface="Times New Roman"/>
                <a:ea typeface="Times New Roman"/>
                <a:cs typeface="Times New Roman"/>
                <a:sym typeface="Times New Roman"/>
              </a:rPr>
              <a:t>Design Proposal for the Building Facades</a:t>
            </a:r>
            <a:endParaRPr sz="1500">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1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20" name="Google Shape;220;p14"/>
          <p:cNvSpPr txBox="1"/>
          <p:nvPr/>
        </p:nvSpPr>
        <p:spPr>
          <a:xfrm>
            <a:off x="241113" y="282911"/>
            <a:ext cx="37509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1200">
                <a:solidFill>
                  <a:schemeClr val="dk1"/>
                </a:solidFill>
                <a:latin typeface="Times New Roman"/>
                <a:ea typeface="Times New Roman"/>
                <a:cs typeface="Times New Roman"/>
                <a:sym typeface="Times New Roman"/>
              </a:rPr>
              <a:t>Design Proposal for the Building Facades</a:t>
            </a:r>
            <a:endParaRPr sz="1500">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15"/>
          <p:cNvPicPr preferRelativeResize="0"/>
          <p:nvPr/>
        </p:nvPicPr>
        <p:blipFill rotWithShape="1">
          <a:blip r:embed="rId3">
            <a:alphaModFix/>
          </a:blip>
          <a:srcRect b="0" l="0" r="0" t="0"/>
          <a:stretch/>
        </p:blipFill>
        <p:spPr>
          <a:xfrm>
            <a:off x="1804" y="0"/>
            <a:ext cx="12188389" cy="6858000"/>
          </a:xfrm>
          <a:prstGeom prst="rect">
            <a:avLst/>
          </a:prstGeom>
          <a:noFill/>
          <a:ln>
            <a:noFill/>
          </a:ln>
        </p:spPr>
      </p:pic>
      <p:sp>
        <p:nvSpPr>
          <p:cNvPr id="227" name="Google Shape;227;p15"/>
          <p:cNvSpPr txBox="1"/>
          <p:nvPr/>
        </p:nvSpPr>
        <p:spPr>
          <a:xfrm>
            <a:off x="5072953" y="6399874"/>
            <a:ext cx="20496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300">
                <a:solidFill>
                  <a:schemeClr val="dk1"/>
                </a:solidFill>
                <a:latin typeface="Times New Roman"/>
                <a:ea typeface="Times New Roman"/>
                <a:cs typeface="Times New Roman"/>
                <a:sym typeface="Times New Roman"/>
              </a:rPr>
              <a:t>Nurse Station</a:t>
            </a:r>
            <a:endParaRPr sz="1500">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16"/>
          <p:cNvPicPr preferRelativeResize="0"/>
          <p:nvPr/>
        </p:nvPicPr>
        <p:blipFill rotWithShape="1">
          <a:blip r:embed="rId3">
            <a:alphaModFix/>
          </a:blip>
          <a:srcRect b="0" l="6222" r="579" t="0"/>
          <a:stretch/>
        </p:blipFill>
        <p:spPr>
          <a:xfrm>
            <a:off x="6197134" y="1660054"/>
            <a:ext cx="6083671" cy="3672856"/>
          </a:xfrm>
          <a:prstGeom prst="rect">
            <a:avLst/>
          </a:prstGeom>
          <a:noFill/>
          <a:ln>
            <a:noFill/>
          </a:ln>
        </p:spPr>
      </p:pic>
      <p:pic>
        <p:nvPicPr>
          <p:cNvPr id="234" name="Google Shape;234;p16"/>
          <p:cNvPicPr preferRelativeResize="0"/>
          <p:nvPr/>
        </p:nvPicPr>
        <p:blipFill rotWithShape="1">
          <a:blip r:embed="rId4">
            <a:alphaModFix/>
          </a:blip>
          <a:srcRect b="0" l="1313" r="4612" t="0"/>
          <a:stretch/>
        </p:blipFill>
        <p:spPr>
          <a:xfrm>
            <a:off x="0" y="1686794"/>
            <a:ext cx="6096000" cy="3646116"/>
          </a:xfrm>
          <a:prstGeom prst="rect">
            <a:avLst/>
          </a:prstGeom>
          <a:noFill/>
          <a:ln>
            <a:noFill/>
          </a:ln>
        </p:spPr>
      </p:pic>
      <p:sp>
        <p:nvSpPr>
          <p:cNvPr id="235" name="Google Shape;235;p16"/>
          <p:cNvSpPr txBox="1"/>
          <p:nvPr/>
        </p:nvSpPr>
        <p:spPr>
          <a:xfrm>
            <a:off x="4051533" y="6147357"/>
            <a:ext cx="40890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300">
                <a:solidFill>
                  <a:schemeClr val="dk1"/>
                </a:solidFill>
                <a:latin typeface="Times New Roman"/>
                <a:ea typeface="Times New Roman"/>
                <a:cs typeface="Times New Roman"/>
                <a:sym typeface="Times New Roman"/>
              </a:rPr>
              <a:t>Two-Bed Patient Room</a:t>
            </a:r>
            <a:endParaRPr sz="1500">
              <a:latin typeface="Times New Roman"/>
              <a:ea typeface="Times New Roman"/>
              <a:cs typeface="Times New Roman"/>
              <a:sym typeface="Times New Roman"/>
            </a:endParaRPr>
          </a:p>
        </p:txBody>
      </p:sp>
      <p:pic>
        <p:nvPicPr>
          <p:cNvPr descr="A blue and white logo&#10;&#10;AI-generated content may be incorrect." id="236" name="Google Shape;236;p16"/>
          <p:cNvPicPr preferRelativeResize="0"/>
          <p:nvPr/>
        </p:nvPicPr>
        <p:blipFill rotWithShape="1">
          <a:blip r:embed="rId5">
            <a:alphaModFix/>
          </a:blip>
          <a:srcRect b="0" l="0" r="0" t="0"/>
          <a:stretch/>
        </p:blipFill>
        <p:spPr>
          <a:xfrm>
            <a:off x="11290852" y="219490"/>
            <a:ext cx="709721" cy="38679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17"/>
          <p:cNvPicPr preferRelativeResize="0"/>
          <p:nvPr/>
        </p:nvPicPr>
        <p:blipFill rotWithShape="1">
          <a:blip r:embed="rId3">
            <a:alphaModFix/>
          </a:blip>
          <a:srcRect b="0" l="0" r="0" t="0"/>
          <a:stretch/>
        </p:blipFill>
        <p:spPr>
          <a:xfrm>
            <a:off x="-1" y="0"/>
            <a:ext cx="12188389" cy="6858000"/>
          </a:xfrm>
          <a:prstGeom prst="rect">
            <a:avLst/>
          </a:prstGeom>
          <a:noFill/>
          <a:ln>
            <a:noFill/>
          </a:ln>
        </p:spPr>
      </p:pic>
      <p:sp>
        <p:nvSpPr>
          <p:cNvPr id="243" name="Google Shape;243;p17"/>
          <p:cNvSpPr txBox="1"/>
          <p:nvPr/>
        </p:nvSpPr>
        <p:spPr>
          <a:xfrm>
            <a:off x="4950863" y="6383841"/>
            <a:ext cx="2290200" cy="577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300">
                <a:solidFill>
                  <a:schemeClr val="lt1"/>
                </a:solidFill>
                <a:latin typeface="Times New Roman"/>
                <a:ea typeface="Times New Roman"/>
                <a:cs typeface="Times New Roman"/>
                <a:sym typeface="Times New Roman"/>
              </a:rPr>
              <a:t>Operating Room</a:t>
            </a:r>
            <a:endParaRPr sz="1500">
              <a:latin typeface="Times New Roman"/>
              <a:ea typeface="Times New Roman"/>
              <a:cs typeface="Times New Roman"/>
              <a:sym typeface="Times New Roman"/>
            </a:endParaRPr>
          </a:p>
          <a:p>
            <a:pPr indent="0" lvl="0" marL="0" marR="0" rtl="0" algn="ctr">
              <a:lnSpc>
                <a:spcPct val="150000"/>
              </a:lnSpc>
              <a:spcBef>
                <a:spcPts val="0"/>
              </a:spcBef>
              <a:spcAft>
                <a:spcPts val="0"/>
              </a:spcAft>
              <a:buNone/>
            </a:pPr>
            <a:r>
              <a:t/>
            </a:r>
            <a:endParaRPr sz="1200">
              <a:solidFill>
                <a:schemeClr val="lt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18"/>
          <p:cNvPicPr preferRelativeResize="0"/>
          <p:nvPr/>
        </p:nvPicPr>
        <p:blipFill rotWithShape="1">
          <a:blip r:embed="rId3">
            <a:alphaModFix/>
          </a:blip>
          <a:srcRect b="0" l="0" r="0" t="0"/>
          <a:stretch/>
        </p:blipFill>
        <p:spPr>
          <a:xfrm>
            <a:off x="0" y="-2031"/>
            <a:ext cx="12192000" cy="6860031"/>
          </a:xfrm>
          <a:prstGeom prst="rect">
            <a:avLst/>
          </a:prstGeom>
          <a:noFill/>
          <a:ln>
            <a:noFill/>
          </a:ln>
        </p:spPr>
      </p:pic>
      <p:sp>
        <p:nvSpPr>
          <p:cNvPr id="250" name="Google Shape;250;p18"/>
          <p:cNvSpPr txBox="1"/>
          <p:nvPr/>
        </p:nvSpPr>
        <p:spPr>
          <a:xfrm>
            <a:off x="4950863" y="6383841"/>
            <a:ext cx="2290200" cy="577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300">
                <a:solidFill>
                  <a:schemeClr val="lt1"/>
                </a:solidFill>
                <a:latin typeface="Times New Roman"/>
                <a:ea typeface="Times New Roman"/>
                <a:cs typeface="Times New Roman"/>
                <a:sym typeface="Times New Roman"/>
              </a:rPr>
              <a:t>Operating Room</a:t>
            </a:r>
            <a:endParaRPr sz="1500">
              <a:latin typeface="Times New Roman"/>
              <a:ea typeface="Times New Roman"/>
              <a:cs typeface="Times New Roman"/>
              <a:sym typeface="Times New Roman"/>
            </a:endParaRPr>
          </a:p>
          <a:p>
            <a:pPr indent="0" lvl="0" marL="0" marR="0" rtl="0" algn="ctr">
              <a:lnSpc>
                <a:spcPct val="150000"/>
              </a:lnSpc>
              <a:spcBef>
                <a:spcPts val="0"/>
              </a:spcBef>
              <a:spcAft>
                <a:spcPts val="0"/>
              </a:spcAft>
              <a:buNone/>
            </a:pPr>
            <a:r>
              <a:t/>
            </a:r>
            <a:endParaRPr sz="1200">
              <a:solidFill>
                <a:schemeClr val="lt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g39fd6d232b7_0_0"/>
          <p:cNvSpPr txBox="1"/>
          <p:nvPr/>
        </p:nvSpPr>
        <p:spPr>
          <a:xfrm>
            <a:off x="4816075" y="1030675"/>
            <a:ext cx="300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latin typeface="Times New Roman"/>
                <a:ea typeface="Times New Roman"/>
                <a:cs typeface="Times New Roman"/>
                <a:sym typeface="Times New Roman"/>
              </a:rPr>
              <a:t>Contents</a:t>
            </a:r>
            <a:endParaRPr sz="3600">
              <a:latin typeface="Times New Roman"/>
              <a:ea typeface="Times New Roman"/>
              <a:cs typeface="Times New Roman"/>
              <a:sym typeface="Times New Roman"/>
            </a:endParaRPr>
          </a:p>
        </p:txBody>
      </p:sp>
      <p:sp>
        <p:nvSpPr>
          <p:cNvPr id="99" name="Google Shape;99;g39fd6d232b7_0_0"/>
          <p:cNvSpPr txBox="1"/>
          <p:nvPr/>
        </p:nvSpPr>
        <p:spPr>
          <a:xfrm>
            <a:off x="1639750" y="2254650"/>
            <a:ext cx="6064500" cy="44331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SzPts val="2200"/>
              <a:buFont typeface="Times New Roman"/>
              <a:buAutoNum type="arabicPeriod"/>
            </a:pPr>
            <a:r>
              <a:rPr lang="en-US" sz="2200">
                <a:latin typeface="Times New Roman"/>
                <a:ea typeface="Times New Roman"/>
                <a:cs typeface="Times New Roman"/>
                <a:sym typeface="Times New Roman"/>
              </a:rPr>
              <a:t>Introduction (Pages 3)</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AutoNum type="arabicPeriod"/>
            </a:pPr>
            <a:r>
              <a:rPr lang="en-US" sz="2200">
                <a:latin typeface="Times New Roman"/>
                <a:ea typeface="Times New Roman"/>
                <a:cs typeface="Times New Roman"/>
                <a:sym typeface="Times New Roman"/>
              </a:rPr>
              <a:t>Description (Pages 4–7)</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AutoNum type="arabicPeriod"/>
            </a:pPr>
            <a:r>
              <a:rPr lang="en-US" sz="2200">
                <a:latin typeface="Times New Roman"/>
                <a:ea typeface="Times New Roman"/>
                <a:cs typeface="Times New Roman"/>
                <a:sym typeface="Times New Roman"/>
              </a:rPr>
              <a:t>Burn Injury Statistics (Pages 8–10)</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AutoNum type="arabicPeriod"/>
            </a:pPr>
            <a:r>
              <a:rPr lang="en-US" sz="2200">
                <a:latin typeface="Times New Roman"/>
                <a:ea typeface="Times New Roman"/>
                <a:cs typeface="Times New Roman"/>
                <a:sym typeface="Times New Roman"/>
              </a:rPr>
              <a:t>Why “Flame of Life” is Important (Pages 11)</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AutoNum type="arabicPeriod"/>
            </a:pPr>
            <a:r>
              <a:rPr lang="en-US" sz="2200">
                <a:latin typeface="Times New Roman"/>
                <a:ea typeface="Times New Roman"/>
                <a:cs typeface="Times New Roman"/>
                <a:sym typeface="Times New Roman"/>
              </a:rPr>
              <a:t>Planning and Premises (Pages 12–13)</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AutoNum type="arabicPeriod"/>
            </a:pPr>
            <a:r>
              <a:rPr lang="en-US" sz="2200">
                <a:latin typeface="Times New Roman"/>
                <a:ea typeface="Times New Roman"/>
                <a:cs typeface="Times New Roman"/>
                <a:sym typeface="Times New Roman"/>
              </a:rPr>
              <a:t>Building Design Proposal (Pages 14–19)</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AutoNum type="arabicPeriod"/>
            </a:pPr>
            <a:r>
              <a:rPr lang="en-US" sz="2200">
                <a:latin typeface="Times New Roman"/>
                <a:ea typeface="Times New Roman"/>
                <a:cs typeface="Times New Roman"/>
                <a:sym typeface="Times New Roman"/>
              </a:rPr>
              <a:t>Equipment (Pages 20–22)</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AutoNum type="arabicPeriod"/>
            </a:pPr>
            <a:r>
              <a:rPr lang="en-US" sz="2200">
                <a:latin typeface="Times New Roman"/>
                <a:ea typeface="Times New Roman"/>
                <a:cs typeface="Times New Roman"/>
                <a:sym typeface="Times New Roman"/>
              </a:rPr>
              <a:t>Building Design (Pages 23–24)</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AutoNum type="arabicPeriod"/>
            </a:pPr>
            <a:r>
              <a:rPr lang="en-US" sz="2200">
                <a:latin typeface="Times New Roman"/>
                <a:ea typeface="Times New Roman"/>
                <a:cs typeface="Times New Roman"/>
                <a:sym typeface="Times New Roman"/>
              </a:rPr>
              <a:t>Letter of Support (Pages 25–26)</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AutoNum type="arabicPeriod"/>
            </a:pPr>
            <a:r>
              <a:rPr lang="en-US" sz="2200">
                <a:latin typeface="Times New Roman"/>
                <a:ea typeface="Times New Roman"/>
                <a:cs typeface="Times New Roman"/>
                <a:sym typeface="Times New Roman"/>
              </a:rPr>
              <a:t>Project Team (Pages 27)</a:t>
            </a:r>
            <a:endParaRPr sz="2200">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9"/>
          <p:cNvSpPr txBox="1"/>
          <p:nvPr/>
        </p:nvSpPr>
        <p:spPr>
          <a:xfrm>
            <a:off x="4437226" y="224680"/>
            <a:ext cx="33174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400">
                <a:solidFill>
                  <a:schemeClr val="dk1"/>
                </a:solidFill>
                <a:latin typeface="Times New Roman"/>
                <a:ea typeface="Times New Roman"/>
                <a:cs typeface="Times New Roman"/>
                <a:sym typeface="Times New Roman"/>
              </a:rPr>
              <a:t>SURGICAL EQUIPMENT</a:t>
            </a:r>
            <a:endParaRPr>
              <a:latin typeface="Times New Roman"/>
              <a:ea typeface="Times New Roman"/>
              <a:cs typeface="Times New Roman"/>
              <a:sym typeface="Times New Roman"/>
            </a:endParaRPr>
          </a:p>
        </p:txBody>
      </p:sp>
      <p:pic>
        <p:nvPicPr>
          <p:cNvPr descr="Фракционный СО2 лазер Pixel Plus - NO TATTOO" id="257" name="Google Shape;257;p19"/>
          <p:cNvPicPr preferRelativeResize="0"/>
          <p:nvPr/>
        </p:nvPicPr>
        <p:blipFill rotWithShape="1">
          <a:blip r:embed="rId3">
            <a:alphaModFix/>
          </a:blip>
          <a:srcRect b="3619" l="19919" r="17885" t="0"/>
          <a:stretch/>
        </p:blipFill>
        <p:spPr>
          <a:xfrm>
            <a:off x="755571" y="167467"/>
            <a:ext cx="1486052" cy="2775834"/>
          </a:xfrm>
          <a:prstGeom prst="rect">
            <a:avLst/>
          </a:prstGeom>
          <a:noFill/>
          <a:ln>
            <a:noFill/>
          </a:ln>
        </p:spPr>
      </p:pic>
      <p:sp>
        <p:nvSpPr>
          <p:cNvPr id="258" name="Google Shape;258;p19"/>
          <p:cNvSpPr/>
          <p:nvPr/>
        </p:nvSpPr>
        <p:spPr>
          <a:xfrm>
            <a:off x="356359" y="2938243"/>
            <a:ext cx="2015295" cy="253467"/>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n-US" sz="1000">
                <a:solidFill>
                  <a:srgbClr val="3C4043"/>
                </a:solidFill>
                <a:latin typeface="Century Gothic"/>
                <a:ea typeface="Century Gothic"/>
                <a:cs typeface="Century Gothic"/>
                <a:sym typeface="Century Gothic"/>
              </a:rPr>
              <a:t>F</a:t>
            </a:r>
            <a:r>
              <a:rPr lang="en-US" sz="1000">
                <a:solidFill>
                  <a:srgbClr val="3C4043"/>
                </a:solidFill>
                <a:latin typeface="Times New Roman"/>
                <a:ea typeface="Times New Roman"/>
                <a:cs typeface="Times New Roman"/>
                <a:sym typeface="Times New Roman"/>
              </a:rPr>
              <a:t>ractional CO2 laser Pixel Plus</a:t>
            </a:r>
            <a:endParaRPr sz="900">
              <a:solidFill>
                <a:schemeClr val="dk1"/>
              </a:solidFill>
              <a:latin typeface="Times New Roman"/>
              <a:ea typeface="Times New Roman"/>
              <a:cs typeface="Times New Roman"/>
              <a:sym typeface="Times New Roman"/>
            </a:endParaRPr>
          </a:p>
        </p:txBody>
      </p:sp>
      <p:pic>
        <p:nvPicPr>
          <p:cNvPr descr="SONOCA 300 | Söring GmbH - innovative surgery" id="259" name="Google Shape;259;p19"/>
          <p:cNvPicPr preferRelativeResize="0"/>
          <p:nvPr/>
        </p:nvPicPr>
        <p:blipFill rotWithShape="1">
          <a:blip r:embed="rId4">
            <a:alphaModFix/>
          </a:blip>
          <a:srcRect b="0" l="0" r="0" t="0"/>
          <a:stretch/>
        </p:blipFill>
        <p:spPr>
          <a:xfrm>
            <a:off x="357353" y="3609135"/>
            <a:ext cx="1629695" cy="2313796"/>
          </a:xfrm>
          <a:prstGeom prst="rect">
            <a:avLst/>
          </a:prstGeom>
          <a:noFill/>
          <a:ln>
            <a:noFill/>
          </a:ln>
        </p:spPr>
      </p:pic>
      <p:sp>
        <p:nvSpPr>
          <p:cNvPr id="260" name="Google Shape;260;p19"/>
          <p:cNvSpPr/>
          <p:nvPr/>
        </p:nvSpPr>
        <p:spPr>
          <a:xfrm>
            <a:off x="195786" y="5990315"/>
            <a:ext cx="2146742"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Ultrasonic cavitator Sonoca 300</a:t>
            </a:r>
            <a:endParaRPr>
              <a:latin typeface="Times New Roman"/>
              <a:ea typeface="Times New Roman"/>
              <a:cs typeface="Times New Roman"/>
              <a:sym typeface="Times New Roman"/>
            </a:endParaRPr>
          </a:p>
        </p:txBody>
      </p:sp>
      <p:pic>
        <p:nvPicPr>
          <p:cNvPr descr="BOWA – Electro Surgical Diathermy Machine (ARC 400) – RelQ Medical Expo" id="261" name="Google Shape;261;p19"/>
          <p:cNvPicPr preferRelativeResize="0"/>
          <p:nvPr/>
        </p:nvPicPr>
        <p:blipFill rotWithShape="1">
          <a:blip r:embed="rId5">
            <a:alphaModFix/>
          </a:blip>
          <a:srcRect b="8634" l="0" r="0" t="7294"/>
          <a:stretch/>
        </p:blipFill>
        <p:spPr>
          <a:xfrm>
            <a:off x="3375098" y="855778"/>
            <a:ext cx="2288661" cy="1924107"/>
          </a:xfrm>
          <a:prstGeom prst="rect">
            <a:avLst/>
          </a:prstGeom>
          <a:noFill/>
          <a:ln>
            <a:noFill/>
          </a:ln>
        </p:spPr>
      </p:pic>
      <p:sp>
        <p:nvSpPr>
          <p:cNvPr id="262" name="Google Shape;262;p19"/>
          <p:cNvSpPr/>
          <p:nvPr/>
        </p:nvSpPr>
        <p:spPr>
          <a:xfrm>
            <a:off x="3293516" y="2979331"/>
            <a:ext cx="234711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Electrosurgical unit BOWA ARC 400</a:t>
            </a:r>
            <a:endParaRPr sz="1000">
              <a:solidFill>
                <a:schemeClr val="dk1"/>
              </a:solidFill>
              <a:latin typeface="Times New Roman"/>
              <a:ea typeface="Times New Roman"/>
              <a:cs typeface="Times New Roman"/>
              <a:sym typeface="Times New Roman"/>
            </a:endParaRPr>
          </a:p>
        </p:txBody>
      </p:sp>
      <p:pic>
        <p:nvPicPr>
          <p:cNvPr descr="Відсмоктувач медичний OSD NEW HOSPIVAC 350 BASIC 2 - фото 1" id="263" name="Google Shape;263;p19"/>
          <p:cNvPicPr preferRelativeResize="0"/>
          <p:nvPr/>
        </p:nvPicPr>
        <p:blipFill rotWithShape="1">
          <a:blip r:embed="rId6">
            <a:alphaModFix/>
          </a:blip>
          <a:srcRect b="0" l="0" r="0" t="0"/>
          <a:stretch/>
        </p:blipFill>
        <p:spPr>
          <a:xfrm>
            <a:off x="6107449" y="773402"/>
            <a:ext cx="2034767" cy="2034767"/>
          </a:xfrm>
          <a:prstGeom prst="rect">
            <a:avLst/>
          </a:prstGeom>
          <a:noFill/>
          <a:ln>
            <a:noFill/>
          </a:ln>
        </p:spPr>
      </p:pic>
      <p:sp>
        <p:nvSpPr>
          <p:cNvPr id="264" name="Google Shape;264;p19"/>
          <p:cNvSpPr/>
          <p:nvPr/>
        </p:nvSpPr>
        <p:spPr>
          <a:xfrm>
            <a:off x="6292446" y="2979331"/>
            <a:ext cx="215358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Medical suction unit NEW HOSPIVAC 350 BASIC 2</a:t>
            </a:r>
            <a:endParaRPr sz="1000">
              <a:solidFill>
                <a:schemeClr val="dk1"/>
              </a:solidFill>
              <a:latin typeface="Times New Roman"/>
              <a:ea typeface="Times New Roman"/>
              <a:cs typeface="Times New Roman"/>
              <a:sym typeface="Times New Roman"/>
            </a:endParaRPr>
          </a:p>
        </p:txBody>
      </p:sp>
      <p:pic>
        <p:nvPicPr>
          <p:cNvPr descr="Double Head Operating Lamp - Ot Surgical Room Light and Surgical Lamp" id="265" name="Google Shape;265;p19"/>
          <p:cNvPicPr preferRelativeResize="0"/>
          <p:nvPr/>
        </p:nvPicPr>
        <p:blipFill rotWithShape="1">
          <a:blip r:embed="rId7">
            <a:alphaModFix/>
          </a:blip>
          <a:srcRect b="0" l="0" r="0" t="0"/>
          <a:stretch/>
        </p:blipFill>
        <p:spPr>
          <a:xfrm>
            <a:off x="8707907" y="855778"/>
            <a:ext cx="2572008" cy="2506107"/>
          </a:xfrm>
          <a:prstGeom prst="rect">
            <a:avLst/>
          </a:prstGeom>
          <a:noFill/>
          <a:ln>
            <a:noFill/>
          </a:ln>
        </p:spPr>
      </p:pic>
      <p:sp>
        <p:nvSpPr>
          <p:cNvPr id="266" name="Google Shape;266;p19"/>
          <p:cNvSpPr/>
          <p:nvPr/>
        </p:nvSpPr>
        <p:spPr>
          <a:xfrm>
            <a:off x="8644849" y="2979331"/>
            <a:ext cx="4590543"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Shadowless operating lamp (double-dome)</a:t>
            </a:r>
            <a:endParaRPr sz="1000">
              <a:solidFill>
                <a:schemeClr val="dk1"/>
              </a:solidFill>
              <a:latin typeface="Times New Roman"/>
              <a:ea typeface="Times New Roman"/>
              <a:cs typeface="Times New Roman"/>
              <a:sym typeface="Times New Roman"/>
            </a:endParaRPr>
          </a:p>
        </p:txBody>
      </p:sp>
      <p:grpSp>
        <p:nvGrpSpPr>
          <p:cNvPr id="267" name="Google Shape;267;p19"/>
          <p:cNvGrpSpPr/>
          <p:nvPr/>
        </p:nvGrpSpPr>
        <p:grpSpPr>
          <a:xfrm>
            <a:off x="2681674" y="3935131"/>
            <a:ext cx="1356333" cy="1936560"/>
            <a:chOff x="4565563" y="1776248"/>
            <a:chExt cx="1994066" cy="2847110"/>
          </a:xfrm>
        </p:grpSpPr>
        <p:pic>
          <p:nvPicPr>
            <p:cNvPr id="268" name="Google Shape;268;p19"/>
            <p:cNvPicPr preferRelativeResize="0"/>
            <p:nvPr/>
          </p:nvPicPr>
          <p:blipFill rotWithShape="1">
            <a:blip r:embed="rId8">
              <a:alphaModFix/>
            </a:blip>
            <a:srcRect b="0" l="0" r="0" t="0"/>
            <a:stretch/>
          </p:blipFill>
          <p:spPr>
            <a:xfrm>
              <a:off x="4565563" y="3201593"/>
              <a:ext cx="1988820" cy="1421765"/>
            </a:xfrm>
            <a:prstGeom prst="rect">
              <a:avLst/>
            </a:prstGeom>
            <a:noFill/>
            <a:ln>
              <a:noFill/>
            </a:ln>
          </p:spPr>
        </p:pic>
        <p:pic>
          <p:nvPicPr>
            <p:cNvPr id="269" name="Google Shape;269;p19"/>
            <p:cNvPicPr preferRelativeResize="0"/>
            <p:nvPr/>
          </p:nvPicPr>
          <p:blipFill rotWithShape="1">
            <a:blip r:embed="rId9">
              <a:alphaModFix/>
            </a:blip>
            <a:srcRect b="0" l="0" r="0" t="0"/>
            <a:stretch/>
          </p:blipFill>
          <p:spPr>
            <a:xfrm>
              <a:off x="4565563" y="1776248"/>
              <a:ext cx="1994066" cy="1425345"/>
            </a:xfrm>
            <a:prstGeom prst="rect">
              <a:avLst/>
            </a:prstGeom>
            <a:noFill/>
            <a:ln>
              <a:noFill/>
            </a:ln>
          </p:spPr>
        </p:pic>
      </p:grpSp>
      <p:sp>
        <p:nvSpPr>
          <p:cNvPr id="270" name="Google Shape;270;p19"/>
          <p:cNvSpPr/>
          <p:nvPr/>
        </p:nvSpPr>
        <p:spPr>
          <a:xfrm>
            <a:off x="2593398" y="5960477"/>
            <a:ext cx="1847130" cy="623248"/>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n-US" sz="1000">
                <a:solidFill>
                  <a:schemeClr val="dk1"/>
                </a:solidFill>
                <a:latin typeface="Times New Roman"/>
                <a:ea typeface="Times New Roman"/>
                <a:cs typeface="Times New Roman"/>
                <a:sym typeface="Times New Roman"/>
              </a:rPr>
              <a:t>Linear electrodermatome with disposable cutting head DK-717.0.00</a:t>
            </a:r>
            <a:endParaRPr sz="1000">
              <a:solidFill>
                <a:schemeClr val="dk1"/>
              </a:solidFill>
              <a:latin typeface="Times New Roman"/>
              <a:ea typeface="Times New Roman"/>
              <a:cs typeface="Times New Roman"/>
              <a:sym typeface="Times New Roman"/>
            </a:endParaRPr>
          </a:p>
        </p:txBody>
      </p:sp>
      <p:pic>
        <p:nvPicPr>
          <p:cNvPr id="271" name="Google Shape;271;p19"/>
          <p:cNvPicPr preferRelativeResize="0"/>
          <p:nvPr/>
        </p:nvPicPr>
        <p:blipFill rotWithShape="1">
          <a:blip r:embed="rId10">
            <a:alphaModFix/>
          </a:blip>
          <a:srcRect b="0" l="2330" r="3546" t="0"/>
          <a:stretch/>
        </p:blipFill>
        <p:spPr>
          <a:xfrm>
            <a:off x="4680084" y="3936447"/>
            <a:ext cx="3282909" cy="1936561"/>
          </a:xfrm>
          <a:prstGeom prst="rect">
            <a:avLst/>
          </a:prstGeom>
          <a:noFill/>
          <a:ln>
            <a:noFill/>
          </a:ln>
        </p:spPr>
      </p:pic>
      <p:sp>
        <p:nvSpPr>
          <p:cNvPr id="272" name="Google Shape;272;p19"/>
          <p:cNvSpPr/>
          <p:nvPr/>
        </p:nvSpPr>
        <p:spPr>
          <a:xfrm>
            <a:off x="4589916" y="5990498"/>
            <a:ext cx="376827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Disk electrodermatome DK 717.0.02 </a:t>
            </a:r>
            <a:endParaRPr sz="10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 </a:t>
            </a:r>
            <a:endParaRPr sz="1000">
              <a:solidFill>
                <a:schemeClr val="dk1"/>
              </a:solidFill>
              <a:latin typeface="Times New Roman"/>
              <a:ea typeface="Times New Roman"/>
              <a:cs typeface="Times New Roman"/>
              <a:sym typeface="Times New Roman"/>
            </a:endParaRPr>
          </a:p>
        </p:txBody>
      </p:sp>
      <p:pic>
        <p:nvPicPr>
          <p:cNvPr id="273" name="Google Shape;273;p19"/>
          <p:cNvPicPr preferRelativeResize="0"/>
          <p:nvPr/>
        </p:nvPicPr>
        <p:blipFill rotWithShape="1">
          <a:blip r:embed="rId11">
            <a:alphaModFix/>
          </a:blip>
          <a:srcRect b="0" l="4314" r="3710" t="0"/>
          <a:stretch/>
        </p:blipFill>
        <p:spPr>
          <a:xfrm>
            <a:off x="8446026" y="3935131"/>
            <a:ext cx="3370324" cy="1936560"/>
          </a:xfrm>
          <a:prstGeom prst="rect">
            <a:avLst/>
          </a:prstGeom>
          <a:noFill/>
          <a:ln>
            <a:noFill/>
          </a:ln>
        </p:spPr>
      </p:pic>
      <p:sp>
        <p:nvSpPr>
          <p:cNvPr id="274" name="Google Shape;274;p19"/>
          <p:cNvSpPr/>
          <p:nvPr/>
        </p:nvSpPr>
        <p:spPr>
          <a:xfrm>
            <a:off x="8365902" y="5990315"/>
            <a:ext cx="376827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Perforator PMR-3 (perforation step 1:3)</a:t>
            </a:r>
            <a:endParaRPr sz="10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000">
                <a:solidFill>
                  <a:schemeClr val="dk1"/>
                </a:solidFill>
                <a:latin typeface="Century Gothic"/>
                <a:ea typeface="Century Gothic"/>
                <a:cs typeface="Century Gothic"/>
                <a:sym typeface="Century Gothic"/>
              </a:rPr>
              <a:t> </a:t>
            </a:r>
            <a:endParaRPr sz="1000">
              <a:solidFill>
                <a:schemeClr val="dk1"/>
              </a:solidFill>
              <a:latin typeface="Century Gothic"/>
              <a:ea typeface="Century Gothic"/>
              <a:cs typeface="Century Gothic"/>
              <a:sym typeface="Century Gothic"/>
            </a:endParaRPr>
          </a:p>
        </p:txBody>
      </p:sp>
      <p:cxnSp>
        <p:nvCxnSpPr>
          <p:cNvPr id="275" name="Google Shape;275;p19"/>
          <p:cNvCxnSpPr/>
          <p:nvPr/>
        </p:nvCxnSpPr>
        <p:spPr>
          <a:xfrm>
            <a:off x="2164061" y="3472657"/>
            <a:ext cx="7790854" cy="3520"/>
          </a:xfrm>
          <a:prstGeom prst="straightConnector1">
            <a:avLst/>
          </a:prstGeom>
          <a:noFill/>
          <a:ln cap="flat" cmpd="sng" w="19050">
            <a:solidFill>
              <a:srgbClr val="0C0C0C"/>
            </a:solidFill>
            <a:prstDash val="solid"/>
            <a:miter lim="800000"/>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0"/>
          <p:cNvSpPr txBox="1"/>
          <p:nvPr/>
        </p:nvSpPr>
        <p:spPr>
          <a:xfrm>
            <a:off x="4215578" y="256211"/>
            <a:ext cx="37608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400">
                <a:solidFill>
                  <a:schemeClr val="dk1"/>
                </a:solidFill>
                <a:latin typeface="Times New Roman"/>
                <a:ea typeface="Times New Roman"/>
                <a:cs typeface="Times New Roman"/>
                <a:sym typeface="Times New Roman"/>
              </a:rPr>
              <a:t>EQUIPMENT FOR THE DRESSING ROOM</a:t>
            </a:r>
            <a:endParaRPr>
              <a:latin typeface="Times New Roman"/>
              <a:ea typeface="Times New Roman"/>
              <a:cs typeface="Times New Roman"/>
              <a:sym typeface="Times New Roman"/>
            </a:endParaRPr>
          </a:p>
        </p:txBody>
      </p:sp>
      <p:sp>
        <p:nvSpPr>
          <p:cNvPr id="282" name="Google Shape;282;p20"/>
          <p:cNvSpPr/>
          <p:nvPr/>
        </p:nvSpPr>
        <p:spPr>
          <a:xfrm>
            <a:off x="2217672" y="2903627"/>
            <a:ext cx="1818290" cy="446276"/>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n-US" sz="1000">
                <a:solidFill>
                  <a:schemeClr val="dk1"/>
                </a:solidFill>
                <a:latin typeface="Times New Roman"/>
                <a:ea typeface="Times New Roman"/>
                <a:cs typeface="Times New Roman"/>
                <a:sym typeface="Times New Roman"/>
              </a:rPr>
              <a:t>Shadowless operating lamp (single-dome)</a:t>
            </a:r>
            <a:endParaRPr sz="1000">
              <a:solidFill>
                <a:schemeClr val="dk1"/>
              </a:solidFill>
              <a:latin typeface="Times New Roman"/>
              <a:ea typeface="Times New Roman"/>
              <a:cs typeface="Times New Roman"/>
              <a:sym typeface="Times New Roman"/>
            </a:endParaRPr>
          </a:p>
        </p:txBody>
      </p:sp>
      <p:cxnSp>
        <p:nvCxnSpPr>
          <p:cNvPr id="283" name="Google Shape;283;p20"/>
          <p:cNvCxnSpPr/>
          <p:nvPr/>
        </p:nvCxnSpPr>
        <p:spPr>
          <a:xfrm>
            <a:off x="2164061" y="3472657"/>
            <a:ext cx="7790854" cy="3520"/>
          </a:xfrm>
          <a:prstGeom prst="straightConnector1">
            <a:avLst/>
          </a:prstGeom>
          <a:noFill/>
          <a:ln cap="flat" cmpd="sng" w="19050">
            <a:solidFill>
              <a:srgbClr val="0C0C0C"/>
            </a:solidFill>
            <a:prstDash val="solid"/>
            <a:miter lim="800000"/>
            <a:headEnd len="sm" w="sm" type="none"/>
            <a:tailEnd len="sm" w="sm" type="none"/>
          </a:ln>
        </p:spPr>
      </p:cxnSp>
      <p:pic>
        <p:nvPicPr>
          <p:cNvPr id="284" name="Google Shape;284;p20"/>
          <p:cNvPicPr preferRelativeResize="0"/>
          <p:nvPr/>
        </p:nvPicPr>
        <p:blipFill rotWithShape="1">
          <a:blip r:embed="rId3">
            <a:alphaModFix/>
          </a:blip>
          <a:srcRect b="9935" l="17346" r="18976" t="0"/>
          <a:stretch/>
        </p:blipFill>
        <p:spPr>
          <a:xfrm>
            <a:off x="2217672" y="653811"/>
            <a:ext cx="1587062" cy="2244748"/>
          </a:xfrm>
          <a:prstGeom prst="rect">
            <a:avLst/>
          </a:prstGeom>
          <a:noFill/>
          <a:ln>
            <a:noFill/>
          </a:ln>
        </p:spPr>
      </p:pic>
      <p:pic>
        <p:nvPicPr>
          <p:cNvPr descr="Ванна для гідромасажу медична" id="285" name="Google Shape;285;p20"/>
          <p:cNvPicPr preferRelativeResize="0"/>
          <p:nvPr/>
        </p:nvPicPr>
        <p:blipFill rotWithShape="1">
          <a:blip r:embed="rId4">
            <a:alphaModFix/>
          </a:blip>
          <a:srcRect b="15515" l="0" r="0" t="14753"/>
          <a:stretch/>
        </p:blipFill>
        <p:spPr>
          <a:xfrm>
            <a:off x="4529947" y="809300"/>
            <a:ext cx="2743200" cy="1912882"/>
          </a:xfrm>
          <a:prstGeom prst="rect">
            <a:avLst/>
          </a:prstGeom>
          <a:noFill/>
          <a:ln>
            <a:noFill/>
          </a:ln>
        </p:spPr>
      </p:pic>
      <p:sp>
        <p:nvSpPr>
          <p:cNvPr id="286" name="Google Shape;286;p20"/>
          <p:cNvSpPr/>
          <p:nvPr/>
        </p:nvSpPr>
        <p:spPr>
          <a:xfrm>
            <a:off x="4698112" y="2913620"/>
            <a:ext cx="2406870" cy="269304"/>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n-US" sz="1000">
                <a:solidFill>
                  <a:schemeClr val="dk1"/>
                </a:solidFill>
                <a:latin typeface="Times New Roman"/>
                <a:ea typeface="Times New Roman"/>
                <a:cs typeface="Times New Roman"/>
                <a:sym typeface="Times New Roman"/>
              </a:rPr>
              <a:t>Electric medical bathtub Rhapsody</a:t>
            </a:r>
            <a:endParaRPr sz="1000">
              <a:solidFill>
                <a:schemeClr val="dk1"/>
              </a:solidFill>
              <a:latin typeface="Times New Roman"/>
              <a:ea typeface="Times New Roman"/>
              <a:cs typeface="Times New Roman"/>
              <a:sym typeface="Times New Roman"/>
            </a:endParaRPr>
          </a:p>
        </p:txBody>
      </p:sp>
      <p:pic>
        <p:nvPicPr>
          <p:cNvPr descr="AmeriGlide Bath Lift | Bath lift, Best bathtubs, Bathtub for elderly" id="287" name="Google Shape;287;p20"/>
          <p:cNvPicPr preferRelativeResize="0"/>
          <p:nvPr/>
        </p:nvPicPr>
        <p:blipFill rotWithShape="1">
          <a:blip r:embed="rId5">
            <a:alphaModFix/>
          </a:blip>
          <a:srcRect b="0" l="0" r="0" t="0"/>
          <a:stretch/>
        </p:blipFill>
        <p:spPr>
          <a:xfrm>
            <a:off x="7619199" y="677526"/>
            <a:ext cx="2176430" cy="2176430"/>
          </a:xfrm>
          <a:prstGeom prst="rect">
            <a:avLst/>
          </a:prstGeom>
          <a:noFill/>
          <a:ln>
            <a:noFill/>
          </a:ln>
        </p:spPr>
      </p:pic>
      <p:sp>
        <p:nvSpPr>
          <p:cNvPr id="288" name="Google Shape;288;p20"/>
          <p:cNvSpPr/>
          <p:nvPr/>
        </p:nvSpPr>
        <p:spPr>
          <a:xfrm>
            <a:off x="8061413" y="2913620"/>
            <a:ext cx="2406870" cy="253467"/>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n-US" sz="1000">
                <a:solidFill>
                  <a:schemeClr val="dk1"/>
                </a:solidFill>
                <a:latin typeface="Times New Roman"/>
                <a:ea typeface="Times New Roman"/>
                <a:cs typeface="Times New Roman"/>
                <a:sym typeface="Times New Roman"/>
              </a:rPr>
              <a:t>Adjustable bathtub lift</a:t>
            </a:r>
            <a:endParaRPr sz="1000">
              <a:solidFill>
                <a:schemeClr val="dk1"/>
              </a:solidFill>
              <a:latin typeface="Times New Roman"/>
              <a:ea typeface="Times New Roman"/>
              <a:cs typeface="Times New Roman"/>
              <a:sym typeface="Times New Roman"/>
            </a:endParaRPr>
          </a:p>
        </p:txBody>
      </p:sp>
      <p:sp>
        <p:nvSpPr>
          <p:cNvPr id="289" name="Google Shape;289;p20"/>
          <p:cNvSpPr txBox="1"/>
          <p:nvPr/>
        </p:nvSpPr>
        <p:spPr>
          <a:xfrm>
            <a:off x="3059445" y="3514786"/>
            <a:ext cx="6147622"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Times New Roman"/>
                <a:ea typeface="Times New Roman"/>
                <a:cs typeface="Times New Roman"/>
                <a:sym typeface="Times New Roman"/>
              </a:rPr>
              <a:t>EQUIPMENT FOR PHYSIOTHERAPY, REHABILITATION AND OTHER</a:t>
            </a:r>
            <a:endParaRPr sz="1400">
              <a:solidFill>
                <a:schemeClr val="dk1"/>
              </a:solidFill>
              <a:latin typeface="Times New Roman"/>
              <a:ea typeface="Times New Roman"/>
              <a:cs typeface="Times New Roman"/>
              <a:sym typeface="Times New Roman"/>
            </a:endParaRPr>
          </a:p>
        </p:txBody>
      </p:sp>
      <p:pic>
        <p:nvPicPr>
          <p:cNvPr descr="Dermalux® Tri-Wave LED Therapy | Treatments at AKB Aesthetics" id="290" name="Google Shape;290;p20"/>
          <p:cNvPicPr preferRelativeResize="0"/>
          <p:nvPr/>
        </p:nvPicPr>
        <p:blipFill rotWithShape="1">
          <a:blip r:embed="rId6">
            <a:alphaModFix/>
          </a:blip>
          <a:srcRect b="0" l="0" r="0" t="0"/>
          <a:stretch/>
        </p:blipFill>
        <p:spPr>
          <a:xfrm>
            <a:off x="383624" y="4031921"/>
            <a:ext cx="1842804" cy="1990955"/>
          </a:xfrm>
          <a:prstGeom prst="rect">
            <a:avLst/>
          </a:prstGeom>
          <a:noFill/>
          <a:ln>
            <a:noFill/>
          </a:ln>
        </p:spPr>
      </p:pic>
      <p:sp>
        <p:nvSpPr>
          <p:cNvPr id="291" name="Google Shape;291;p20"/>
          <p:cNvSpPr/>
          <p:nvPr/>
        </p:nvSpPr>
        <p:spPr>
          <a:xfrm>
            <a:off x="289020" y="6096574"/>
            <a:ext cx="1781864" cy="446276"/>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n-US" sz="1000">
                <a:solidFill>
                  <a:srgbClr val="3C4043"/>
                </a:solidFill>
                <a:latin typeface="Times New Roman"/>
                <a:ea typeface="Times New Roman"/>
                <a:cs typeface="Times New Roman"/>
                <a:sym typeface="Times New Roman"/>
              </a:rPr>
              <a:t>Universal LED DERMALUX Tri Wave device</a:t>
            </a:r>
            <a:endParaRPr sz="1000">
              <a:solidFill>
                <a:schemeClr val="dk1"/>
              </a:solidFill>
              <a:latin typeface="Times New Roman"/>
              <a:ea typeface="Times New Roman"/>
              <a:cs typeface="Times New Roman"/>
              <a:sym typeface="Times New Roman"/>
            </a:endParaRPr>
          </a:p>
        </p:txBody>
      </p:sp>
      <p:pic>
        <p:nvPicPr>
          <p:cNvPr descr="Arm- und Beintrainer Bewegungstrainer Reck Motomed Viva 1 - Reha-Handel ..." id="292" name="Google Shape;292;p20"/>
          <p:cNvPicPr preferRelativeResize="0"/>
          <p:nvPr/>
        </p:nvPicPr>
        <p:blipFill rotWithShape="1">
          <a:blip r:embed="rId7">
            <a:alphaModFix/>
          </a:blip>
          <a:srcRect b="0" l="0" r="0" t="0"/>
          <a:stretch/>
        </p:blipFill>
        <p:spPr>
          <a:xfrm>
            <a:off x="3069027" y="4027837"/>
            <a:ext cx="1865825" cy="1998746"/>
          </a:xfrm>
          <a:prstGeom prst="rect">
            <a:avLst/>
          </a:prstGeom>
          <a:noFill/>
          <a:ln>
            <a:noFill/>
          </a:ln>
        </p:spPr>
      </p:pic>
      <p:sp>
        <p:nvSpPr>
          <p:cNvPr id="293" name="Google Shape;293;p20"/>
          <p:cNvSpPr/>
          <p:nvPr/>
        </p:nvSpPr>
        <p:spPr>
          <a:xfrm>
            <a:off x="3069027" y="6096574"/>
            <a:ext cx="1808147"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Electric rotary trainer for upper and lower extremities</a:t>
            </a:r>
            <a:endParaRPr sz="1000">
              <a:solidFill>
                <a:schemeClr val="dk1"/>
              </a:solidFill>
              <a:latin typeface="Times New Roman"/>
              <a:ea typeface="Times New Roman"/>
              <a:cs typeface="Times New Roman"/>
              <a:sym typeface="Times New Roman"/>
            </a:endParaRPr>
          </a:p>
        </p:txBody>
      </p:sp>
      <p:pic>
        <p:nvPicPr>
          <p:cNvPr id="294" name="Google Shape;294;p20"/>
          <p:cNvPicPr preferRelativeResize="0"/>
          <p:nvPr/>
        </p:nvPicPr>
        <p:blipFill rotWithShape="1">
          <a:blip r:embed="rId8">
            <a:alphaModFix/>
          </a:blip>
          <a:srcRect b="0" l="0" r="0" t="0"/>
          <a:stretch/>
        </p:blipFill>
        <p:spPr>
          <a:xfrm>
            <a:off x="5215548" y="3768199"/>
            <a:ext cx="1889459" cy="2385727"/>
          </a:xfrm>
          <a:prstGeom prst="rect">
            <a:avLst/>
          </a:prstGeom>
          <a:noFill/>
          <a:ln>
            <a:noFill/>
          </a:ln>
        </p:spPr>
      </p:pic>
      <p:sp>
        <p:nvSpPr>
          <p:cNvPr id="295" name="Google Shape;295;p20"/>
          <p:cNvSpPr/>
          <p:nvPr/>
        </p:nvSpPr>
        <p:spPr>
          <a:xfrm>
            <a:off x="5433474" y="6096574"/>
            <a:ext cx="1671533"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00">
                <a:solidFill>
                  <a:schemeClr val="dk1"/>
                </a:solidFill>
                <a:latin typeface="Times New Roman"/>
                <a:ea typeface="Times New Roman"/>
                <a:cs typeface="Times New Roman"/>
                <a:sym typeface="Times New Roman"/>
              </a:rPr>
              <a:t>Mobile X-ray system</a:t>
            </a:r>
            <a:endParaRPr sz="1000">
              <a:solidFill>
                <a:schemeClr val="dk1"/>
              </a:solidFill>
              <a:latin typeface="Times New Roman"/>
              <a:ea typeface="Times New Roman"/>
              <a:cs typeface="Times New Roman"/>
              <a:sym typeface="Times New Roman"/>
            </a:endParaRPr>
          </a:p>
        </p:txBody>
      </p:sp>
      <p:pic>
        <p:nvPicPr>
          <p:cNvPr id="296" name="Google Shape;296;p20"/>
          <p:cNvPicPr preferRelativeResize="0"/>
          <p:nvPr/>
        </p:nvPicPr>
        <p:blipFill rotWithShape="1">
          <a:blip r:embed="rId9">
            <a:alphaModFix/>
          </a:blip>
          <a:srcRect b="0" l="0" r="0" t="0"/>
          <a:stretch/>
        </p:blipFill>
        <p:spPr>
          <a:xfrm>
            <a:off x="7358722" y="4050275"/>
            <a:ext cx="2017998" cy="2017998"/>
          </a:xfrm>
          <a:prstGeom prst="rect">
            <a:avLst/>
          </a:prstGeom>
          <a:noFill/>
          <a:ln>
            <a:noFill/>
          </a:ln>
        </p:spPr>
      </p:pic>
      <p:pic>
        <p:nvPicPr>
          <p:cNvPr id="297" name="Google Shape;297;p20"/>
          <p:cNvPicPr preferRelativeResize="0"/>
          <p:nvPr/>
        </p:nvPicPr>
        <p:blipFill rotWithShape="1">
          <a:blip r:embed="rId10">
            <a:alphaModFix/>
          </a:blip>
          <a:srcRect b="0" l="0" r="0" t="0"/>
          <a:stretch/>
        </p:blipFill>
        <p:spPr>
          <a:xfrm>
            <a:off x="9799291" y="4050274"/>
            <a:ext cx="2024842" cy="2024842"/>
          </a:xfrm>
          <a:prstGeom prst="rect">
            <a:avLst/>
          </a:prstGeom>
          <a:noFill/>
          <a:ln>
            <a:noFill/>
          </a:ln>
        </p:spPr>
      </p:pic>
      <p:sp>
        <p:nvSpPr>
          <p:cNvPr id="298" name="Google Shape;298;p20"/>
          <p:cNvSpPr/>
          <p:nvPr/>
        </p:nvSpPr>
        <p:spPr>
          <a:xfrm>
            <a:off x="7289277" y="6088871"/>
            <a:ext cx="208744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Specialized beds for patients (with burns) Soft 2 (for adults)</a:t>
            </a:r>
            <a:endParaRPr sz="1000">
              <a:solidFill>
                <a:schemeClr val="dk1"/>
              </a:solidFill>
              <a:latin typeface="Times New Roman"/>
              <a:ea typeface="Times New Roman"/>
              <a:cs typeface="Times New Roman"/>
              <a:sym typeface="Times New Roman"/>
            </a:endParaRPr>
          </a:p>
        </p:txBody>
      </p:sp>
      <p:sp>
        <p:nvSpPr>
          <p:cNvPr id="299" name="Google Shape;299;p20"/>
          <p:cNvSpPr/>
          <p:nvPr/>
        </p:nvSpPr>
        <p:spPr>
          <a:xfrm>
            <a:off x="9708774" y="6093660"/>
            <a:ext cx="227302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Specialized beds for patients (with burns) Soft 2 (for children)</a:t>
            </a:r>
            <a:endParaRPr sz="1000">
              <a:solidFill>
                <a:schemeClr val="dk1"/>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1"/>
          <p:cNvSpPr txBox="1"/>
          <p:nvPr/>
        </p:nvSpPr>
        <p:spPr>
          <a:xfrm>
            <a:off x="3579499" y="325900"/>
            <a:ext cx="52035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Times New Roman"/>
                <a:ea typeface="Times New Roman"/>
                <a:cs typeface="Times New Roman"/>
                <a:sym typeface="Times New Roman"/>
              </a:rPr>
              <a:t>BURN TREATHMENT ROOMS AND INTENSIVE CARE UNITS</a:t>
            </a:r>
            <a:endParaRPr>
              <a:latin typeface="Times New Roman"/>
              <a:ea typeface="Times New Roman"/>
              <a:cs typeface="Times New Roman"/>
              <a:sym typeface="Times New Roman"/>
            </a:endParaRPr>
          </a:p>
        </p:txBody>
      </p:sp>
      <p:sp>
        <p:nvSpPr>
          <p:cNvPr id="306" name="Google Shape;306;p21"/>
          <p:cNvSpPr/>
          <p:nvPr/>
        </p:nvSpPr>
        <p:spPr>
          <a:xfrm>
            <a:off x="889500" y="3059613"/>
            <a:ext cx="1818290"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Patient heating system 3M</a:t>
            </a:r>
            <a:endParaRPr sz="1000">
              <a:solidFill>
                <a:schemeClr val="dk1"/>
              </a:solidFill>
              <a:latin typeface="Times New Roman"/>
              <a:ea typeface="Times New Roman"/>
              <a:cs typeface="Times New Roman"/>
              <a:sym typeface="Times New Roman"/>
            </a:endParaRPr>
          </a:p>
        </p:txBody>
      </p:sp>
      <p:pic>
        <p:nvPicPr>
          <p:cNvPr descr="Система обігріву пацієнтів 3M™ Bair Hugger, фото 1" id="307" name="Google Shape;307;p21"/>
          <p:cNvPicPr preferRelativeResize="0"/>
          <p:nvPr/>
        </p:nvPicPr>
        <p:blipFill rotWithShape="1">
          <a:blip r:embed="rId3">
            <a:alphaModFix/>
          </a:blip>
          <a:srcRect b="0" l="0" r="0" t="0"/>
          <a:stretch/>
        </p:blipFill>
        <p:spPr>
          <a:xfrm>
            <a:off x="462455" y="1140225"/>
            <a:ext cx="2896977" cy="1931317"/>
          </a:xfrm>
          <a:prstGeom prst="rect">
            <a:avLst/>
          </a:prstGeom>
          <a:noFill/>
          <a:ln>
            <a:noFill/>
          </a:ln>
        </p:spPr>
      </p:pic>
      <p:pic>
        <p:nvPicPr>
          <p:cNvPr id="308" name="Google Shape;308;p21"/>
          <p:cNvPicPr preferRelativeResize="0"/>
          <p:nvPr/>
        </p:nvPicPr>
        <p:blipFill rotWithShape="1">
          <a:blip r:embed="rId4">
            <a:alphaModFix/>
          </a:blip>
          <a:srcRect b="0" l="0" r="0" t="0"/>
          <a:stretch/>
        </p:blipFill>
        <p:spPr>
          <a:xfrm>
            <a:off x="3541203" y="1206486"/>
            <a:ext cx="2344590" cy="1787657"/>
          </a:xfrm>
          <a:prstGeom prst="rect">
            <a:avLst/>
          </a:prstGeom>
          <a:noFill/>
          <a:ln>
            <a:noFill/>
          </a:ln>
        </p:spPr>
      </p:pic>
      <p:sp>
        <p:nvSpPr>
          <p:cNvPr id="309" name="Google Shape;309;p21"/>
          <p:cNvSpPr/>
          <p:nvPr/>
        </p:nvSpPr>
        <p:spPr>
          <a:xfrm>
            <a:off x="3579511" y="3059613"/>
            <a:ext cx="22845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Infusion solution heating complex</a:t>
            </a:r>
            <a:endParaRPr sz="1000">
              <a:solidFill>
                <a:schemeClr val="dk1"/>
              </a:solidFill>
              <a:latin typeface="Times New Roman"/>
              <a:ea typeface="Times New Roman"/>
              <a:cs typeface="Times New Roman"/>
              <a:sym typeface="Times New Roman"/>
            </a:endParaRPr>
          </a:p>
        </p:txBody>
      </p:sp>
      <p:pic>
        <p:nvPicPr>
          <p:cNvPr id="310" name="Google Shape;310;p21"/>
          <p:cNvPicPr preferRelativeResize="0"/>
          <p:nvPr/>
        </p:nvPicPr>
        <p:blipFill rotWithShape="1">
          <a:blip r:embed="rId5">
            <a:alphaModFix/>
          </a:blip>
          <a:srcRect b="8854" l="17974" r="27272" t="6844"/>
          <a:stretch/>
        </p:blipFill>
        <p:spPr>
          <a:xfrm>
            <a:off x="6637431" y="694994"/>
            <a:ext cx="1710610" cy="2321482"/>
          </a:xfrm>
          <a:prstGeom prst="rect">
            <a:avLst/>
          </a:prstGeom>
          <a:noFill/>
          <a:ln>
            <a:noFill/>
          </a:ln>
        </p:spPr>
      </p:pic>
      <p:sp>
        <p:nvSpPr>
          <p:cNvPr id="311" name="Google Shape;311;p21"/>
          <p:cNvSpPr/>
          <p:nvPr/>
        </p:nvSpPr>
        <p:spPr>
          <a:xfrm>
            <a:off x="6455087" y="3060702"/>
            <a:ext cx="1942678" cy="24622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00">
                <a:solidFill>
                  <a:schemeClr val="dk1"/>
                </a:solidFill>
                <a:latin typeface="Times New Roman"/>
                <a:ea typeface="Times New Roman"/>
                <a:cs typeface="Times New Roman"/>
                <a:sym typeface="Times New Roman"/>
              </a:rPr>
              <a:t>Lung ventilation device</a:t>
            </a:r>
            <a:endParaRPr sz="1000">
              <a:solidFill>
                <a:schemeClr val="dk1"/>
              </a:solidFill>
              <a:latin typeface="Times New Roman"/>
              <a:ea typeface="Times New Roman"/>
              <a:cs typeface="Times New Roman"/>
              <a:sym typeface="Times New Roman"/>
            </a:endParaRPr>
          </a:p>
        </p:txBody>
      </p:sp>
      <p:pic>
        <p:nvPicPr>
          <p:cNvPr id="312" name="Google Shape;312;p21"/>
          <p:cNvPicPr preferRelativeResize="0"/>
          <p:nvPr/>
        </p:nvPicPr>
        <p:blipFill rotWithShape="1">
          <a:blip r:embed="rId6">
            <a:alphaModFix/>
          </a:blip>
          <a:srcRect b="0" l="0" r="0" t="0"/>
          <a:stretch/>
        </p:blipFill>
        <p:spPr>
          <a:xfrm>
            <a:off x="8972631" y="1203336"/>
            <a:ext cx="1877416" cy="1794488"/>
          </a:xfrm>
          <a:prstGeom prst="rect">
            <a:avLst/>
          </a:prstGeom>
          <a:noFill/>
          <a:ln>
            <a:noFill/>
          </a:ln>
        </p:spPr>
      </p:pic>
      <p:sp>
        <p:nvSpPr>
          <p:cNvPr id="313" name="Google Shape;313;p21"/>
          <p:cNvSpPr/>
          <p:nvPr/>
        </p:nvSpPr>
        <p:spPr>
          <a:xfrm>
            <a:off x="8683085" y="3059612"/>
            <a:ext cx="2647068"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00">
                <a:solidFill>
                  <a:schemeClr val="dk1"/>
                </a:solidFill>
                <a:latin typeface="Times New Roman"/>
                <a:ea typeface="Times New Roman"/>
                <a:cs typeface="Times New Roman"/>
                <a:sym typeface="Times New Roman"/>
              </a:rPr>
              <a:t>Patient monitoring system</a:t>
            </a:r>
            <a:endParaRPr sz="1000">
              <a:solidFill>
                <a:schemeClr val="dk1"/>
              </a:solidFill>
              <a:latin typeface="Times New Roman"/>
              <a:ea typeface="Times New Roman"/>
              <a:cs typeface="Times New Roman"/>
              <a:sym typeface="Times New Roman"/>
            </a:endParaRPr>
          </a:p>
        </p:txBody>
      </p:sp>
      <p:pic>
        <p:nvPicPr>
          <p:cNvPr id="314" name="Google Shape;314;p21"/>
          <p:cNvPicPr preferRelativeResize="0"/>
          <p:nvPr/>
        </p:nvPicPr>
        <p:blipFill rotWithShape="1">
          <a:blip r:embed="rId7">
            <a:alphaModFix/>
          </a:blip>
          <a:srcRect b="0" l="0" r="0" t="0"/>
          <a:stretch/>
        </p:blipFill>
        <p:spPr>
          <a:xfrm>
            <a:off x="3190629" y="3641910"/>
            <a:ext cx="2189938" cy="2446828"/>
          </a:xfrm>
          <a:prstGeom prst="rect">
            <a:avLst/>
          </a:prstGeom>
          <a:noFill/>
          <a:ln>
            <a:noFill/>
          </a:ln>
        </p:spPr>
      </p:pic>
      <p:cxnSp>
        <p:nvCxnSpPr>
          <p:cNvPr id="315" name="Google Shape;315;p21"/>
          <p:cNvCxnSpPr/>
          <p:nvPr/>
        </p:nvCxnSpPr>
        <p:spPr>
          <a:xfrm>
            <a:off x="2164061" y="3472657"/>
            <a:ext cx="7790854" cy="3520"/>
          </a:xfrm>
          <a:prstGeom prst="straightConnector1">
            <a:avLst/>
          </a:prstGeom>
          <a:noFill/>
          <a:ln cap="flat" cmpd="sng" w="19050">
            <a:solidFill>
              <a:srgbClr val="0C0C0C"/>
            </a:solidFill>
            <a:prstDash val="solid"/>
            <a:miter lim="800000"/>
            <a:headEnd len="sm" w="sm" type="none"/>
            <a:tailEnd len="sm" w="sm" type="none"/>
          </a:ln>
        </p:spPr>
      </p:cxnSp>
      <p:sp>
        <p:nvSpPr>
          <p:cNvPr id="316" name="Google Shape;316;p21"/>
          <p:cNvSpPr/>
          <p:nvPr/>
        </p:nvSpPr>
        <p:spPr>
          <a:xfrm>
            <a:off x="3096035" y="6159550"/>
            <a:ext cx="2284532"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Times New Roman"/>
                <a:ea typeface="Times New Roman"/>
                <a:cs typeface="Times New Roman"/>
                <a:sym typeface="Times New Roman"/>
              </a:rPr>
              <a:t>Hearls fluidized air care system</a:t>
            </a:r>
            <a:endParaRPr sz="1000">
              <a:solidFill>
                <a:schemeClr val="dk1"/>
              </a:solidFill>
              <a:latin typeface="Times New Roman"/>
              <a:ea typeface="Times New Roman"/>
              <a:cs typeface="Times New Roman"/>
              <a:sym typeface="Times New Roman"/>
            </a:endParaRPr>
          </a:p>
        </p:txBody>
      </p:sp>
      <p:pic>
        <p:nvPicPr>
          <p:cNvPr descr="Підйомник мобільний (М) з електричним (Е) приводом ПГР-150 ЕМ, Норма ..." id="317" name="Google Shape;317;p21"/>
          <p:cNvPicPr preferRelativeResize="0"/>
          <p:nvPr/>
        </p:nvPicPr>
        <p:blipFill rotWithShape="1">
          <a:blip r:embed="rId8">
            <a:alphaModFix/>
          </a:blip>
          <a:srcRect b="0" l="0" r="0" t="0"/>
          <a:stretch/>
        </p:blipFill>
        <p:spPr>
          <a:xfrm>
            <a:off x="6079529" y="3641910"/>
            <a:ext cx="2553146" cy="2553146"/>
          </a:xfrm>
          <a:prstGeom prst="rect">
            <a:avLst/>
          </a:prstGeom>
          <a:noFill/>
          <a:ln>
            <a:noFill/>
          </a:ln>
        </p:spPr>
      </p:pic>
      <p:sp>
        <p:nvSpPr>
          <p:cNvPr id="318" name="Google Shape;318;p21"/>
          <p:cNvSpPr/>
          <p:nvPr/>
        </p:nvSpPr>
        <p:spPr>
          <a:xfrm>
            <a:off x="6320088" y="6159549"/>
            <a:ext cx="2284532"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00">
                <a:solidFill>
                  <a:schemeClr val="dk1"/>
                </a:solidFill>
                <a:latin typeface="Times New Roman"/>
                <a:ea typeface="Times New Roman"/>
                <a:cs typeface="Times New Roman"/>
                <a:sym typeface="Times New Roman"/>
              </a:rPr>
              <a:t>Mobile patient lift</a:t>
            </a:r>
            <a:endParaRPr sz="1000">
              <a:solidFill>
                <a:schemeClr val="dk1"/>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22"/>
          <p:cNvPicPr preferRelativeResize="0"/>
          <p:nvPr/>
        </p:nvPicPr>
        <p:blipFill rotWithShape="1">
          <a:blip r:embed="rId3">
            <a:alphaModFix/>
          </a:blip>
          <a:srcRect b="0" l="0" r="0" t="0"/>
          <a:stretch/>
        </p:blipFill>
        <p:spPr>
          <a:xfrm>
            <a:off x="-1" y="729148"/>
            <a:ext cx="5870123" cy="3301944"/>
          </a:xfrm>
          <a:prstGeom prst="rect">
            <a:avLst/>
          </a:prstGeom>
          <a:noFill/>
          <a:ln>
            <a:noFill/>
          </a:ln>
        </p:spPr>
      </p:pic>
      <p:sp>
        <p:nvSpPr>
          <p:cNvPr id="325" name="Google Shape;325;p22"/>
          <p:cNvSpPr/>
          <p:nvPr/>
        </p:nvSpPr>
        <p:spPr>
          <a:xfrm>
            <a:off x="1166354" y="4559192"/>
            <a:ext cx="4194503"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We have set the goal of creating a modern Burn and Plastic Surgery Center that will provide medical care according to European standards.</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The establishment of the Burn Center in Sumy is a strategically important project for the development of the region’s healthcare infrastructure.</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200">
              <a:solidFill>
                <a:schemeClr val="dk1"/>
              </a:solidFill>
              <a:latin typeface="Libre Franklin"/>
              <a:ea typeface="Libre Franklin"/>
              <a:cs typeface="Libre Franklin"/>
              <a:sym typeface="Libre Franklin"/>
            </a:endParaRPr>
          </a:p>
        </p:txBody>
      </p:sp>
      <p:sp>
        <p:nvSpPr>
          <p:cNvPr id="326" name="Google Shape;326;p22"/>
          <p:cNvSpPr/>
          <p:nvPr/>
        </p:nvSpPr>
        <p:spPr>
          <a:xfrm>
            <a:off x="6931790" y="4374526"/>
            <a:ext cx="4359062"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The Burn Center will improve the quality and accessibility of specialized care for patients with burn injuries and create proper conditions for comprehensive treatment and rehabilitation of the affected people.</a:t>
            </a:r>
            <a:endParaRPr>
              <a:latin typeface="Times New Roman"/>
              <a:ea typeface="Times New Roman"/>
              <a:cs typeface="Times New Roman"/>
              <a:sym typeface="Times New Roman"/>
            </a:endParaRPr>
          </a:p>
          <a:p>
            <a:pPr indent="0" lvl="0" marL="0" marR="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The reconstructed Center will become an important hub for saving lives, restoring health and working capacity, generating significant social and economic benefits for the entire Sumy region and neighboring areas.</a:t>
            </a:r>
            <a:endParaRPr>
              <a:latin typeface="Times New Roman"/>
              <a:ea typeface="Times New Roman"/>
              <a:cs typeface="Times New Roman"/>
              <a:sym typeface="Times New Roman"/>
            </a:endParaRPr>
          </a:p>
        </p:txBody>
      </p:sp>
      <p:pic>
        <p:nvPicPr>
          <p:cNvPr descr="A blue and white logo&#10;&#10;AI-generated content may be incorrect." id="327" name="Google Shape;327;p22"/>
          <p:cNvPicPr preferRelativeResize="0"/>
          <p:nvPr/>
        </p:nvPicPr>
        <p:blipFill rotWithShape="1">
          <a:blip r:embed="rId4">
            <a:alphaModFix/>
          </a:blip>
          <a:srcRect b="0" l="0" r="0" t="0"/>
          <a:stretch/>
        </p:blipFill>
        <p:spPr>
          <a:xfrm>
            <a:off x="11290852" y="219490"/>
            <a:ext cx="709721" cy="386798"/>
          </a:xfrm>
          <a:prstGeom prst="rect">
            <a:avLst/>
          </a:prstGeom>
          <a:noFill/>
          <a:ln>
            <a:noFill/>
          </a:ln>
        </p:spPr>
      </p:pic>
      <p:pic>
        <p:nvPicPr>
          <p:cNvPr id="328" name="Google Shape;328;p22"/>
          <p:cNvPicPr preferRelativeResize="0"/>
          <p:nvPr/>
        </p:nvPicPr>
        <p:blipFill rotWithShape="1">
          <a:blip r:embed="rId5">
            <a:alphaModFix/>
          </a:blip>
          <a:srcRect b="0" l="0" r="0" t="0"/>
          <a:stretch/>
        </p:blipFill>
        <p:spPr>
          <a:xfrm>
            <a:off x="6321877" y="729148"/>
            <a:ext cx="5870123" cy="330194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2" name="Shape 342"/>
        <p:cNvGrpSpPr/>
        <p:nvPr/>
      </p:nvGrpSpPr>
      <p:grpSpPr>
        <a:xfrm>
          <a:off x="0" y="0"/>
          <a:ext cx="0" cy="0"/>
          <a:chOff x="0" y="0"/>
          <a:chExt cx="0" cy="0"/>
        </a:xfrm>
      </p:grpSpPr>
      <p:sp>
        <p:nvSpPr>
          <p:cNvPr id="343" name="Google Shape;343;p2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building with trees and a street corner&#10;&#10;AI-generated content may be incorrect." id="344" name="Google Shape;344;p23"/>
          <p:cNvPicPr preferRelativeResize="0"/>
          <p:nvPr/>
        </p:nvPicPr>
        <p:blipFill rotWithShape="1">
          <a:blip r:embed="rId3">
            <a:alphaModFix/>
          </a:blip>
          <a:srcRect b="0" l="0" r="0" t="0"/>
          <a:stretch/>
        </p:blipFill>
        <p:spPr>
          <a:xfrm>
            <a:off x="20" y="10"/>
            <a:ext cx="12191979" cy="6857988"/>
          </a:xfrm>
          <a:prstGeom prst="rect">
            <a:avLst/>
          </a:prstGeom>
          <a:noFill/>
          <a:ln>
            <a:noFill/>
          </a:ln>
          <a:effectLst>
            <a:outerShdw blurRad="596900" sx="87000" rotWithShape="0" algn="ctr" dir="8820000" dist="330200" sy="87000">
              <a:srgbClr val="000000">
                <a:alpha val="28627"/>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348" name="Shape 348"/>
        <p:cNvGrpSpPr/>
        <p:nvPr/>
      </p:nvGrpSpPr>
      <p:grpSpPr>
        <a:xfrm>
          <a:off x="0" y="0"/>
          <a:ext cx="0" cy="0"/>
          <a:chOff x="0" y="0"/>
          <a:chExt cx="0" cy="0"/>
        </a:xfrm>
      </p:grpSpPr>
      <p:pic>
        <p:nvPicPr>
          <p:cNvPr id="349" name="Google Shape;349;p24"/>
          <p:cNvPicPr preferRelativeResize="0"/>
          <p:nvPr/>
        </p:nvPicPr>
        <p:blipFill rotWithShape="1">
          <a:blip r:embed="rId3">
            <a:alphaModFix/>
          </a:blip>
          <a:srcRect b="0" l="0" r="0" t="0"/>
          <a:stretch/>
        </p:blipFill>
        <p:spPr>
          <a:xfrm>
            <a:off x="3695214" y="0"/>
            <a:ext cx="4848873"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descr="\\Arch-rudenko\доступ\Обласна лікарня\Хірургічний\Колесников\DJI_0080.jpg" id="105" name="Google Shape;105;p2"/>
          <p:cNvPicPr preferRelativeResize="0"/>
          <p:nvPr/>
        </p:nvPicPr>
        <p:blipFill rotWithShape="1">
          <a:blip r:embed="rId3">
            <a:alphaModFix/>
          </a:blip>
          <a:srcRect b="0" l="0" r="0" t="0"/>
          <a:stretch/>
        </p:blipFill>
        <p:spPr>
          <a:xfrm>
            <a:off x="3471746" y="862307"/>
            <a:ext cx="8720254" cy="4897676"/>
          </a:xfrm>
          <a:prstGeom prst="rect">
            <a:avLst/>
          </a:prstGeom>
          <a:noFill/>
          <a:ln>
            <a:noFill/>
          </a:ln>
        </p:spPr>
      </p:pic>
      <p:sp>
        <p:nvSpPr>
          <p:cNvPr id="106" name="Google Shape;106;p2"/>
          <p:cNvSpPr txBox="1"/>
          <p:nvPr/>
        </p:nvSpPr>
        <p:spPr>
          <a:xfrm>
            <a:off x="284293" y="387661"/>
            <a:ext cx="2796300" cy="3971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200">
              <a:solidFill>
                <a:schemeClr val="dk1"/>
              </a:solidFill>
              <a:latin typeface="Libre Franklin"/>
              <a:ea typeface="Libre Franklin"/>
              <a:cs typeface="Libre Franklin"/>
              <a:sym typeface="Libre Franklin"/>
            </a:endParaRPr>
          </a:p>
          <a:p>
            <a:pPr indent="0" lvl="0" marL="0" marR="0" rtl="0" algn="l">
              <a:spcBef>
                <a:spcPts val="0"/>
              </a:spcBef>
              <a:spcAft>
                <a:spcPts val="0"/>
              </a:spcAft>
              <a:buNone/>
            </a:pPr>
            <a:r>
              <a:rPr b="1" lang="en-US" sz="1200">
                <a:solidFill>
                  <a:schemeClr val="dk1"/>
                </a:solidFill>
                <a:latin typeface="Times New Roman"/>
                <a:ea typeface="Times New Roman"/>
                <a:cs typeface="Times New Roman"/>
                <a:sym typeface="Times New Roman"/>
              </a:rPr>
              <a:t>Sumy Regional Clinical Hospital </a:t>
            </a:r>
            <a:r>
              <a:rPr lang="en-US" sz="1200">
                <a:solidFill>
                  <a:schemeClr val="dk1"/>
                </a:solidFill>
                <a:latin typeface="Times New Roman"/>
                <a:ea typeface="Times New Roman"/>
                <a:cs typeface="Times New Roman"/>
                <a:sym typeface="Times New Roman"/>
              </a:rPr>
              <a:t>is a leading medical institution with the highest accreditation category, providing care to one-fifth of the region’s population.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The hospital includes highly specialized centers such as the Interventional Radiology Center with an X-ray Surgery Unit, the Joint Endoprosthetics Center, the Nephrology and Hemodialysis Center, and the Endocrinology Center.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The treatment and diagnostic process is supported by paraclinical services, including the Clinical Diagnostic Laboratory, the Department of Functional Diagnostics, the Department of Radiology, the Endoscopy Department, and the Physiotherapy Department.</a:t>
            </a:r>
            <a:endParaRPr>
              <a:latin typeface="Times New Roman"/>
              <a:ea typeface="Times New Roman"/>
              <a:cs typeface="Times New Roman"/>
              <a:sym typeface="Times New Roman"/>
            </a:endParaRPr>
          </a:p>
        </p:txBody>
      </p:sp>
      <p:pic>
        <p:nvPicPr>
          <p:cNvPr id="107" name="Google Shape;107;p2"/>
          <p:cNvPicPr preferRelativeResize="0"/>
          <p:nvPr/>
        </p:nvPicPr>
        <p:blipFill rotWithShape="1">
          <a:blip r:embed="rId4">
            <a:alphaModFix/>
          </a:blip>
          <a:srcRect b="0" l="0" r="0" t="0"/>
          <a:stretch/>
        </p:blipFill>
        <p:spPr>
          <a:xfrm>
            <a:off x="602559" y="5047864"/>
            <a:ext cx="1255996" cy="125599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369" name="Shape 369"/>
        <p:cNvGrpSpPr/>
        <p:nvPr/>
      </p:nvGrpSpPr>
      <p:grpSpPr>
        <a:xfrm>
          <a:off x="0" y="0"/>
          <a:ext cx="0" cy="0"/>
          <a:chOff x="0" y="0"/>
          <a:chExt cx="0" cy="0"/>
        </a:xfrm>
      </p:grpSpPr>
      <p:pic>
        <p:nvPicPr>
          <p:cNvPr id="370" name="Google Shape;370;p25"/>
          <p:cNvPicPr preferRelativeResize="0"/>
          <p:nvPr/>
        </p:nvPicPr>
        <p:blipFill rotWithShape="1">
          <a:blip r:embed="rId3">
            <a:alphaModFix/>
          </a:blip>
          <a:srcRect b="0" l="0" r="0" t="0"/>
          <a:stretch/>
        </p:blipFill>
        <p:spPr>
          <a:xfrm>
            <a:off x="263588" y="597689"/>
            <a:ext cx="2131369" cy="3385541"/>
          </a:xfrm>
          <a:prstGeom prst="rect">
            <a:avLst/>
          </a:prstGeom>
          <a:noFill/>
          <a:ln>
            <a:noFill/>
          </a:ln>
        </p:spPr>
      </p:pic>
      <p:pic>
        <p:nvPicPr>
          <p:cNvPr id="371" name="Google Shape;371;p25"/>
          <p:cNvPicPr preferRelativeResize="0"/>
          <p:nvPr/>
        </p:nvPicPr>
        <p:blipFill rotWithShape="1">
          <a:blip r:embed="rId4">
            <a:alphaModFix/>
          </a:blip>
          <a:srcRect b="1494" l="0" r="0" t="0"/>
          <a:stretch/>
        </p:blipFill>
        <p:spPr>
          <a:xfrm>
            <a:off x="2739546" y="577795"/>
            <a:ext cx="4065222" cy="5615492"/>
          </a:xfrm>
          <a:prstGeom prst="rect">
            <a:avLst/>
          </a:prstGeom>
          <a:noFill/>
          <a:ln>
            <a:noFill/>
          </a:ln>
        </p:spPr>
      </p:pic>
      <p:pic>
        <p:nvPicPr>
          <p:cNvPr id="372" name="Google Shape;372;p25"/>
          <p:cNvPicPr preferRelativeResize="0"/>
          <p:nvPr/>
        </p:nvPicPr>
        <p:blipFill rotWithShape="1">
          <a:blip r:embed="rId5">
            <a:alphaModFix/>
          </a:blip>
          <a:srcRect b="1494" l="0" r="0" t="0"/>
          <a:stretch/>
        </p:blipFill>
        <p:spPr>
          <a:xfrm>
            <a:off x="7167390" y="577795"/>
            <a:ext cx="4065221" cy="5615492"/>
          </a:xfrm>
          <a:prstGeom prst="rect">
            <a:avLst/>
          </a:prstGeom>
          <a:noFill/>
          <a:ln>
            <a:noFill/>
          </a:ln>
        </p:spPr>
      </p:pic>
      <p:sp>
        <p:nvSpPr>
          <p:cNvPr id="373" name="Google Shape;373;p25"/>
          <p:cNvSpPr/>
          <p:nvPr/>
        </p:nvSpPr>
        <p:spPr>
          <a:xfrm>
            <a:off x="263588" y="4061880"/>
            <a:ext cx="2113336"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Libre Franklin"/>
                <a:ea typeface="Libre Franklin"/>
                <a:cs typeface="Libre Franklin"/>
                <a:sym typeface="Libre Franklin"/>
              </a:rPr>
              <a:t>Ihor Duzhyi, Academician of the Academy of Sciences of the Higher School of Ukraine, Doctor of Medical Sciences, Professor, Head of the Department of Surgery, Traumatology, Orthopedics, and Phthisiology, Honored Doctor of Ukraine, and Chairman of the Association of Surgeons of Sumy region</a:t>
            </a:r>
            <a:endParaRPr/>
          </a:p>
          <a:p>
            <a:pPr indent="0" lvl="0" marL="0" marR="0" rtl="0" algn="ctr">
              <a:spcBef>
                <a:spcPts val="0"/>
              </a:spcBef>
              <a:spcAft>
                <a:spcPts val="0"/>
              </a:spcAft>
              <a:buNone/>
            </a:pPr>
            <a:r>
              <a:t/>
            </a:r>
            <a:endParaRPr sz="1200">
              <a:solidFill>
                <a:srgbClr val="0C0C0C"/>
              </a:solidFill>
              <a:latin typeface="Libre Franklin"/>
              <a:ea typeface="Libre Franklin"/>
              <a:cs typeface="Libre Franklin"/>
              <a:sym typeface="Libre Franklin"/>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26"/>
          <p:cNvPicPr preferRelativeResize="0"/>
          <p:nvPr/>
        </p:nvPicPr>
        <p:blipFill rotWithShape="1">
          <a:blip r:embed="rId3">
            <a:alphaModFix/>
          </a:blip>
          <a:srcRect b="11015" l="0" r="0" t="4821"/>
          <a:stretch/>
        </p:blipFill>
        <p:spPr>
          <a:xfrm>
            <a:off x="4445142" y="2610587"/>
            <a:ext cx="1443488" cy="1359326"/>
          </a:xfrm>
          <a:prstGeom prst="rect">
            <a:avLst/>
          </a:prstGeom>
          <a:noFill/>
          <a:ln>
            <a:noFill/>
          </a:ln>
        </p:spPr>
      </p:pic>
      <p:pic>
        <p:nvPicPr>
          <p:cNvPr id="380" name="Google Shape;380;p26"/>
          <p:cNvPicPr preferRelativeResize="0"/>
          <p:nvPr/>
        </p:nvPicPr>
        <p:blipFill rotWithShape="1">
          <a:blip r:embed="rId4">
            <a:alphaModFix/>
          </a:blip>
          <a:srcRect b="8935" l="0" r="0" t="11295"/>
          <a:stretch/>
        </p:blipFill>
        <p:spPr>
          <a:xfrm>
            <a:off x="6323548" y="2604752"/>
            <a:ext cx="1441666" cy="1365161"/>
          </a:xfrm>
          <a:prstGeom prst="rect">
            <a:avLst/>
          </a:prstGeom>
          <a:noFill/>
          <a:ln>
            <a:noFill/>
          </a:ln>
        </p:spPr>
      </p:pic>
      <p:pic>
        <p:nvPicPr>
          <p:cNvPr id="381" name="Google Shape;381;p26"/>
          <p:cNvPicPr preferRelativeResize="0"/>
          <p:nvPr/>
        </p:nvPicPr>
        <p:blipFill rotWithShape="1">
          <a:blip r:embed="rId5">
            <a:alphaModFix/>
          </a:blip>
          <a:srcRect b="6188" l="0" r="0" t="18062"/>
          <a:stretch/>
        </p:blipFill>
        <p:spPr>
          <a:xfrm>
            <a:off x="2570730" y="2608406"/>
            <a:ext cx="1441666" cy="1365068"/>
          </a:xfrm>
          <a:prstGeom prst="rect">
            <a:avLst/>
          </a:prstGeom>
          <a:noFill/>
          <a:ln>
            <a:noFill/>
          </a:ln>
        </p:spPr>
      </p:pic>
      <p:pic>
        <p:nvPicPr>
          <p:cNvPr id="382" name="Google Shape;382;p26"/>
          <p:cNvPicPr preferRelativeResize="0"/>
          <p:nvPr/>
        </p:nvPicPr>
        <p:blipFill rotWithShape="1">
          <a:blip r:embed="rId6">
            <a:alphaModFix/>
          </a:blip>
          <a:srcRect b="0" l="0" r="0" t="0"/>
          <a:stretch/>
        </p:blipFill>
        <p:spPr>
          <a:xfrm>
            <a:off x="8200132" y="2605335"/>
            <a:ext cx="1439298" cy="1365068"/>
          </a:xfrm>
          <a:prstGeom prst="rect">
            <a:avLst/>
          </a:prstGeom>
          <a:noFill/>
          <a:ln>
            <a:noFill/>
          </a:ln>
        </p:spPr>
      </p:pic>
      <p:sp>
        <p:nvSpPr>
          <p:cNvPr id="383" name="Google Shape;383;p26"/>
          <p:cNvSpPr txBox="1"/>
          <p:nvPr/>
        </p:nvSpPr>
        <p:spPr>
          <a:xfrm>
            <a:off x="2494122" y="3905645"/>
            <a:ext cx="159488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9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US" sz="900">
                <a:solidFill>
                  <a:schemeClr val="dk1"/>
                </a:solidFill>
                <a:latin typeface="Century Gothic"/>
                <a:ea typeface="Century Gothic"/>
                <a:cs typeface="Century Gothic"/>
                <a:sym typeface="Century Gothic"/>
              </a:rPr>
              <a:t>Grechanichenko Mykola</a:t>
            </a:r>
            <a:endParaRPr/>
          </a:p>
        </p:txBody>
      </p:sp>
      <p:sp>
        <p:nvSpPr>
          <p:cNvPr id="384" name="Google Shape;384;p26"/>
          <p:cNvSpPr txBox="1"/>
          <p:nvPr/>
        </p:nvSpPr>
        <p:spPr>
          <a:xfrm>
            <a:off x="4371706" y="4044871"/>
            <a:ext cx="164294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chemeClr val="dk1"/>
                </a:solidFill>
                <a:latin typeface="Century Gothic"/>
                <a:ea typeface="Century Gothic"/>
                <a:cs typeface="Century Gothic"/>
                <a:sym typeface="Century Gothic"/>
              </a:rPr>
              <a:t>Lobanov Vasyl</a:t>
            </a:r>
            <a:br>
              <a:rPr lang="en-US" sz="900" u="sng">
                <a:solidFill>
                  <a:schemeClr val="dk1"/>
                </a:solidFill>
                <a:latin typeface="Calibri"/>
                <a:ea typeface="Calibri"/>
                <a:cs typeface="Calibri"/>
                <a:sym typeface="Calibri"/>
                <a:hlinkClick r:id="rId7">
                  <a:extLst>
                    <a:ext uri="{A12FA001-AC4F-418D-AE19-62706E023703}">
                      <ahyp:hlinkClr val="tx"/>
                    </a:ext>
                  </a:extLst>
                </a:hlinkClick>
              </a:rPr>
            </a:br>
            <a:endParaRPr sz="900" u="sng">
              <a:solidFill>
                <a:srgbClr val="0C0C0C"/>
              </a:solidFill>
              <a:latin typeface="Century Gothic"/>
              <a:ea typeface="Century Gothic"/>
              <a:cs typeface="Century Gothic"/>
              <a:sym typeface="Century Gothic"/>
            </a:endParaRPr>
          </a:p>
        </p:txBody>
      </p:sp>
      <p:sp>
        <p:nvSpPr>
          <p:cNvPr id="385" name="Google Shape;385;p26"/>
          <p:cNvSpPr txBox="1"/>
          <p:nvPr/>
        </p:nvSpPr>
        <p:spPr>
          <a:xfrm>
            <a:off x="6239564" y="3902031"/>
            <a:ext cx="157116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9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US" sz="900">
                <a:solidFill>
                  <a:schemeClr val="dk1"/>
                </a:solidFill>
                <a:latin typeface="Century Gothic"/>
                <a:ea typeface="Century Gothic"/>
                <a:cs typeface="Century Gothic"/>
                <a:sym typeface="Century Gothic"/>
              </a:rPr>
              <a:t>Rudenko Alina</a:t>
            </a:r>
            <a:endParaRPr/>
          </a:p>
        </p:txBody>
      </p:sp>
      <p:sp>
        <p:nvSpPr>
          <p:cNvPr id="386" name="Google Shape;386;p26"/>
          <p:cNvSpPr txBox="1"/>
          <p:nvPr/>
        </p:nvSpPr>
        <p:spPr>
          <a:xfrm>
            <a:off x="8126110" y="4040531"/>
            <a:ext cx="1288604"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chemeClr val="dk1"/>
                </a:solidFill>
                <a:latin typeface="Century Gothic"/>
                <a:ea typeface="Century Gothic"/>
                <a:cs typeface="Century Gothic"/>
                <a:sym typeface="Century Gothic"/>
              </a:rPr>
              <a:t>Popova Yuliia</a:t>
            </a:r>
            <a:endParaRPr/>
          </a:p>
        </p:txBody>
      </p:sp>
      <p:sp>
        <p:nvSpPr>
          <p:cNvPr id="387" name="Google Shape;387;p26"/>
          <p:cNvSpPr txBox="1"/>
          <p:nvPr/>
        </p:nvSpPr>
        <p:spPr>
          <a:xfrm>
            <a:off x="4371706" y="4308842"/>
            <a:ext cx="164294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00">
                <a:solidFill>
                  <a:schemeClr val="dk1"/>
                </a:solidFill>
                <a:latin typeface="Century Gothic"/>
                <a:ea typeface="Century Gothic"/>
                <a:cs typeface="Century Gothic"/>
                <a:sym typeface="Century Gothic"/>
              </a:rPr>
              <a:t>Head of the Architectural Department</a:t>
            </a:r>
            <a:endParaRPr/>
          </a:p>
        </p:txBody>
      </p:sp>
      <p:sp>
        <p:nvSpPr>
          <p:cNvPr id="388" name="Google Shape;388;p26"/>
          <p:cNvSpPr txBox="1"/>
          <p:nvPr/>
        </p:nvSpPr>
        <p:spPr>
          <a:xfrm>
            <a:off x="2490789" y="4207233"/>
            <a:ext cx="160154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7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US" sz="700">
                <a:solidFill>
                  <a:schemeClr val="dk1"/>
                </a:solidFill>
                <a:latin typeface="Century Gothic"/>
                <a:ea typeface="Century Gothic"/>
                <a:cs typeface="Century Gothic"/>
                <a:sym typeface="Century Gothic"/>
              </a:rPr>
              <a:t>Director Private JSC “SUMSKYI PROMPROEKT”</a:t>
            </a:r>
            <a:endParaRPr/>
          </a:p>
          <a:p>
            <a:pPr indent="0" lvl="0" marL="0" marR="0" rtl="0" algn="l">
              <a:spcBef>
                <a:spcPts val="0"/>
              </a:spcBef>
              <a:spcAft>
                <a:spcPts val="0"/>
              </a:spcAft>
              <a:buNone/>
            </a:pPr>
            <a:r>
              <a:rPr lang="en-US" sz="700">
                <a:solidFill>
                  <a:schemeClr val="dk1"/>
                </a:solidFill>
                <a:latin typeface="Century Gothic"/>
                <a:ea typeface="Century Gothic"/>
                <a:cs typeface="Century Gothic"/>
                <a:sym typeface="Century Gothic"/>
              </a:rPr>
              <a:t>Chief Project Architect</a:t>
            </a:r>
            <a:endParaRPr/>
          </a:p>
        </p:txBody>
      </p:sp>
      <p:sp>
        <p:nvSpPr>
          <p:cNvPr id="389" name="Google Shape;389;p26"/>
          <p:cNvSpPr txBox="1"/>
          <p:nvPr/>
        </p:nvSpPr>
        <p:spPr>
          <a:xfrm>
            <a:off x="6239563" y="4308842"/>
            <a:ext cx="1741735"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00">
                <a:solidFill>
                  <a:schemeClr val="dk1"/>
                </a:solidFill>
                <a:latin typeface="Century Gothic"/>
                <a:ea typeface="Century Gothic"/>
                <a:cs typeface="Century Gothic"/>
                <a:sym typeface="Century Gothic"/>
              </a:rPr>
              <a:t>Lead Project Architect</a:t>
            </a:r>
            <a:endParaRPr/>
          </a:p>
          <a:p>
            <a:pPr indent="0" lvl="0" marL="0" marR="0" rtl="0" algn="l">
              <a:spcBef>
                <a:spcPts val="0"/>
              </a:spcBef>
              <a:spcAft>
                <a:spcPts val="0"/>
              </a:spcAft>
              <a:buNone/>
            </a:pPr>
            <a:r>
              <a:rPr lang="en-US" sz="700">
                <a:solidFill>
                  <a:schemeClr val="dk1"/>
                </a:solidFill>
                <a:latin typeface="Century Gothic"/>
                <a:ea typeface="Century Gothic"/>
                <a:cs typeface="Century Gothic"/>
                <a:sym typeface="Century Gothic"/>
              </a:rPr>
              <a:t>PhD in Architecture and Urban Planning</a:t>
            </a:r>
            <a:endParaRPr/>
          </a:p>
        </p:txBody>
      </p:sp>
      <p:sp>
        <p:nvSpPr>
          <p:cNvPr id="390" name="Google Shape;390;p26"/>
          <p:cNvSpPr txBox="1"/>
          <p:nvPr/>
        </p:nvSpPr>
        <p:spPr>
          <a:xfrm>
            <a:off x="8126110" y="4308842"/>
            <a:ext cx="1668569"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00">
                <a:solidFill>
                  <a:schemeClr val="dk1"/>
                </a:solidFill>
                <a:latin typeface="Century Gothic"/>
                <a:ea typeface="Century Gothic"/>
                <a:cs typeface="Century Gothic"/>
                <a:sym typeface="Century Gothic"/>
              </a:rPr>
              <a:t>Junior Project Architect</a:t>
            </a:r>
            <a:endParaRPr/>
          </a:p>
        </p:txBody>
      </p:sp>
      <p:sp>
        <p:nvSpPr>
          <p:cNvPr id="391" name="Google Shape;391;p26"/>
          <p:cNvSpPr/>
          <p:nvPr/>
        </p:nvSpPr>
        <p:spPr>
          <a:xfrm>
            <a:off x="281520" y="5451649"/>
            <a:ext cx="178325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dk1"/>
                </a:solidFill>
                <a:latin typeface="Century Gothic"/>
                <a:ea typeface="Century Gothic"/>
                <a:cs typeface="Century Gothic"/>
                <a:sym typeface="Century Gothic"/>
              </a:rPr>
              <a:t>9, Pryvokzalna square,</a:t>
            </a:r>
            <a:endParaRPr/>
          </a:p>
          <a:p>
            <a:pPr indent="0" lvl="0" marL="0" marR="0" rtl="0" algn="l">
              <a:spcBef>
                <a:spcPts val="0"/>
              </a:spcBef>
              <a:spcAft>
                <a:spcPts val="0"/>
              </a:spcAft>
              <a:buNone/>
            </a:pPr>
            <a:r>
              <a:rPr lang="en-US" sz="800">
                <a:solidFill>
                  <a:schemeClr val="dk1"/>
                </a:solidFill>
                <a:latin typeface="Century Gothic"/>
                <a:ea typeface="Century Gothic"/>
                <a:cs typeface="Century Gothic"/>
                <a:sym typeface="Century Gothic"/>
              </a:rPr>
              <a:t>Sumy, Ukraine </a:t>
            </a:r>
            <a:endParaRPr/>
          </a:p>
          <a:p>
            <a:pPr indent="0" lvl="0" marL="0" marR="0" rtl="0" algn="l">
              <a:spcBef>
                <a:spcPts val="0"/>
              </a:spcBef>
              <a:spcAft>
                <a:spcPts val="0"/>
              </a:spcAft>
              <a:buNone/>
            </a:pPr>
            <a:r>
              <a:rPr lang="en-US" sz="800">
                <a:solidFill>
                  <a:schemeClr val="dk1"/>
                </a:solidFill>
                <a:latin typeface="Century Gothic"/>
                <a:ea typeface="Century Gothic"/>
                <a:cs typeface="Century Gothic"/>
                <a:sym typeface="Century Gothic"/>
              </a:rPr>
              <a:t>40004 </a:t>
            </a:r>
            <a:endParaRPr/>
          </a:p>
          <a:p>
            <a:pPr indent="0" lvl="0" marL="0" marR="0" rtl="0" algn="l">
              <a:spcBef>
                <a:spcPts val="0"/>
              </a:spcBef>
              <a:spcAft>
                <a:spcPts val="0"/>
              </a:spcAft>
              <a:buNone/>
            </a:pPr>
            <a:r>
              <a:t/>
            </a:r>
            <a:endParaRPr sz="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US" sz="800">
                <a:solidFill>
                  <a:schemeClr val="dk1"/>
                </a:solidFill>
                <a:latin typeface="Century Gothic"/>
                <a:ea typeface="Century Gothic"/>
                <a:cs typeface="Century Gothic"/>
                <a:sym typeface="Century Gothic"/>
              </a:rPr>
              <a:t>office.sumyproject@gmail.com</a:t>
            </a:r>
            <a:endParaRPr/>
          </a:p>
          <a:p>
            <a:pPr indent="0" lvl="0" marL="0" marR="0" rtl="0" algn="l">
              <a:spcBef>
                <a:spcPts val="0"/>
              </a:spcBef>
              <a:spcAft>
                <a:spcPts val="0"/>
              </a:spcAft>
              <a:buNone/>
            </a:pPr>
            <a:r>
              <a:rPr lang="en-US" sz="800">
                <a:solidFill>
                  <a:schemeClr val="dk1"/>
                </a:solidFill>
                <a:latin typeface="Century Gothic"/>
                <a:ea typeface="Century Gothic"/>
                <a:cs typeface="Century Gothic"/>
                <a:sym typeface="Century Gothic"/>
              </a:rPr>
              <a:t>+380 50 407 2184</a:t>
            </a:r>
            <a:endParaRPr/>
          </a:p>
        </p:txBody>
      </p:sp>
      <p:sp>
        <p:nvSpPr>
          <p:cNvPr id="392" name="Google Shape;392;p26"/>
          <p:cNvSpPr txBox="1"/>
          <p:nvPr/>
        </p:nvSpPr>
        <p:spPr>
          <a:xfrm>
            <a:off x="2490789" y="2005315"/>
            <a:ext cx="1048477"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1050">
              <a:solidFill>
                <a:schemeClr val="dk1"/>
              </a:solidFill>
              <a:latin typeface="Century Gothic"/>
              <a:ea typeface="Century Gothic"/>
              <a:cs typeface="Century Gothic"/>
              <a:sym typeface="Century Gothic"/>
            </a:endParaRPr>
          </a:p>
          <a:p>
            <a:pPr indent="0" lvl="0" marL="0" marR="0" rtl="0" algn="ctr">
              <a:spcBef>
                <a:spcPts val="0"/>
              </a:spcBef>
              <a:spcAft>
                <a:spcPts val="0"/>
              </a:spcAft>
              <a:buNone/>
            </a:pPr>
            <a:r>
              <a:rPr b="1" lang="en-US" sz="1050">
                <a:solidFill>
                  <a:schemeClr val="dk2"/>
                </a:solidFill>
                <a:latin typeface="Century Gothic"/>
                <a:ea typeface="Century Gothic"/>
                <a:cs typeface="Century Gothic"/>
                <a:sym typeface="Century Gothic"/>
              </a:rPr>
              <a:t>Project Team</a:t>
            </a:r>
            <a:endParaRPr/>
          </a:p>
        </p:txBody>
      </p:sp>
      <p:pic>
        <p:nvPicPr>
          <p:cNvPr descr="A blue and white logo&#10;&#10;AI-generated content may be incorrect." id="393" name="Google Shape;393;p26"/>
          <p:cNvPicPr preferRelativeResize="0"/>
          <p:nvPr/>
        </p:nvPicPr>
        <p:blipFill rotWithShape="1">
          <a:blip r:embed="rId8">
            <a:alphaModFix/>
          </a:blip>
          <a:srcRect b="0" l="0" r="0" t="0"/>
          <a:stretch/>
        </p:blipFill>
        <p:spPr>
          <a:xfrm>
            <a:off x="11133197" y="5895848"/>
            <a:ext cx="709721" cy="3867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grpSp>
        <p:nvGrpSpPr>
          <p:cNvPr id="113" name="Google Shape;113;p3"/>
          <p:cNvGrpSpPr/>
          <p:nvPr/>
        </p:nvGrpSpPr>
        <p:grpSpPr>
          <a:xfrm>
            <a:off x="3465576" y="574086"/>
            <a:ext cx="8726424" cy="5378658"/>
            <a:chOff x="1918085" y="1194493"/>
            <a:chExt cx="8180337" cy="5058809"/>
          </a:xfrm>
        </p:grpSpPr>
        <p:pic>
          <p:nvPicPr>
            <p:cNvPr id="114" name="Google Shape;114;p3"/>
            <p:cNvPicPr preferRelativeResize="0"/>
            <p:nvPr/>
          </p:nvPicPr>
          <p:blipFill rotWithShape="1">
            <a:blip r:embed="rId3">
              <a:alphaModFix/>
            </a:blip>
            <a:srcRect b="0" l="0" r="0" t="0"/>
            <a:stretch/>
          </p:blipFill>
          <p:spPr>
            <a:xfrm>
              <a:off x="1918085" y="1194493"/>
              <a:ext cx="8180337" cy="5058809"/>
            </a:xfrm>
            <a:prstGeom prst="rect">
              <a:avLst/>
            </a:prstGeom>
            <a:noFill/>
            <a:ln>
              <a:noFill/>
            </a:ln>
          </p:spPr>
        </p:pic>
        <p:cxnSp>
          <p:nvCxnSpPr>
            <p:cNvPr id="115" name="Google Shape;115;p3"/>
            <p:cNvCxnSpPr/>
            <p:nvPr/>
          </p:nvCxnSpPr>
          <p:spPr>
            <a:xfrm flipH="1" rot="10800000">
              <a:off x="2798619" y="2613893"/>
              <a:ext cx="101601" cy="2399810"/>
            </a:xfrm>
            <a:prstGeom prst="straightConnector1">
              <a:avLst/>
            </a:prstGeom>
            <a:noFill/>
            <a:ln cap="flat" cmpd="sng" w="28575">
              <a:solidFill>
                <a:srgbClr val="C00000"/>
              </a:solidFill>
              <a:prstDash val="solid"/>
              <a:miter lim="800000"/>
              <a:headEnd len="sm" w="sm" type="none"/>
              <a:tailEnd len="sm" w="sm" type="none"/>
            </a:ln>
          </p:spPr>
        </p:cxnSp>
        <p:cxnSp>
          <p:nvCxnSpPr>
            <p:cNvPr id="116" name="Google Shape;116;p3"/>
            <p:cNvCxnSpPr/>
            <p:nvPr/>
          </p:nvCxnSpPr>
          <p:spPr>
            <a:xfrm rot="10800000">
              <a:off x="2900220" y="2613892"/>
              <a:ext cx="1736435" cy="120072"/>
            </a:xfrm>
            <a:prstGeom prst="straightConnector1">
              <a:avLst/>
            </a:prstGeom>
            <a:noFill/>
            <a:ln cap="flat" cmpd="sng" w="28575">
              <a:solidFill>
                <a:srgbClr val="C00000"/>
              </a:solidFill>
              <a:prstDash val="solid"/>
              <a:miter lim="800000"/>
              <a:headEnd len="sm" w="sm" type="none"/>
              <a:tailEnd len="sm" w="sm" type="none"/>
            </a:ln>
          </p:spPr>
        </p:cxnSp>
        <p:cxnSp>
          <p:nvCxnSpPr>
            <p:cNvPr id="117" name="Google Shape;117;p3"/>
            <p:cNvCxnSpPr>
              <a:stCxn id="118" idx="2"/>
            </p:cNvCxnSpPr>
            <p:nvPr/>
          </p:nvCxnSpPr>
          <p:spPr>
            <a:xfrm flipH="1" rot="10800000">
              <a:off x="4382219" y="2733985"/>
              <a:ext cx="254400" cy="2355600"/>
            </a:xfrm>
            <a:prstGeom prst="straightConnector1">
              <a:avLst/>
            </a:prstGeom>
            <a:noFill/>
            <a:ln cap="flat" cmpd="sng" w="28575">
              <a:solidFill>
                <a:srgbClr val="C00000"/>
              </a:solidFill>
              <a:prstDash val="solid"/>
              <a:miter lim="800000"/>
              <a:headEnd len="sm" w="sm" type="none"/>
              <a:tailEnd len="sm" w="sm" type="none"/>
            </a:ln>
          </p:spPr>
        </p:cxnSp>
        <p:cxnSp>
          <p:nvCxnSpPr>
            <p:cNvPr id="119" name="Google Shape;119;p3"/>
            <p:cNvCxnSpPr/>
            <p:nvPr/>
          </p:nvCxnSpPr>
          <p:spPr>
            <a:xfrm rot="10800000">
              <a:off x="2798620" y="5013703"/>
              <a:ext cx="1579243" cy="75882"/>
            </a:xfrm>
            <a:prstGeom prst="straightConnector1">
              <a:avLst/>
            </a:prstGeom>
            <a:noFill/>
            <a:ln cap="flat" cmpd="sng" w="28575">
              <a:solidFill>
                <a:srgbClr val="C00000"/>
              </a:solidFill>
              <a:prstDash val="solid"/>
              <a:miter lim="800000"/>
              <a:headEnd len="sm" w="sm" type="none"/>
              <a:tailEnd len="sm" w="sm" type="none"/>
            </a:ln>
          </p:spPr>
        </p:cxnSp>
        <p:sp>
          <p:nvSpPr>
            <p:cNvPr id="118" name="Google Shape;118;p3"/>
            <p:cNvSpPr/>
            <p:nvPr/>
          </p:nvSpPr>
          <p:spPr>
            <a:xfrm>
              <a:off x="2803585" y="2605177"/>
              <a:ext cx="1837426" cy="2484408"/>
            </a:xfrm>
            <a:custGeom>
              <a:rect b="b" l="l" r="r" t="t"/>
              <a:pathLst>
                <a:path extrusionOk="0" h="2484408" w="1837426">
                  <a:moveTo>
                    <a:pt x="94890" y="0"/>
                  </a:moveTo>
                  <a:lnTo>
                    <a:pt x="1837426" y="129397"/>
                  </a:lnTo>
                  <a:lnTo>
                    <a:pt x="1578634" y="2484408"/>
                  </a:lnTo>
                  <a:lnTo>
                    <a:pt x="0" y="2406770"/>
                  </a:lnTo>
                  <a:lnTo>
                    <a:pt x="94890" y="0"/>
                  </a:lnTo>
                  <a:close/>
                </a:path>
              </a:pathLst>
            </a:custGeom>
            <a:solidFill>
              <a:srgbClr val="C00000">
                <a:alpha val="8627"/>
              </a:srgbClr>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20" name="Google Shape;120;p3"/>
          <p:cNvSpPr/>
          <p:nvPr/>
        </p:nvSpPr>
        <p:spPr>
          <a:xfrm>
            <a:off x="341341" y="509494"/>
            <a:ext cx="2979928" cy="563231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The Burn Center of the Non-Profit Enterprise of Sumy Regional Council “Sumy Regional Clinical Hospital” is the unical center in the Sumy region providing treatment for patients with thermal injuries using modern European methods of diagnosis, treatment, and rehabilitation.</a:t>
            </a:r>
            <a:endParaRPr>
              <a:latin typeface="Times New Roman"/>
              <a:ea typeface="Times New Roman"/>
              <a:cs typeface="Times New Roman"/>
              <a:sym typeface="Times New Roman"/>
            </a:endParaRPr>
          </a:p>
          <a:p>
            <a:pPr indent="0" lvl="0" marL="0" marR="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The department applies early surgical treatment of burns, especially in children: early necrectomy and dermabrasion with simultaneous xenodermoplasty and autodermoplasty.</a:t>
            </a:r>
            <a:endParaRPr>
              <a:latin typeface="Times New Roman"/>
              <a:ea typeface="Times New Roman"/>
              <a:cs typeface="Times New Roman"/>
              <a:sym typeface="Times New Roman"/>
            </a:endParaRPr>
          </a:p>
          <a:p>
            <a:pPr indent="0" lvl="0" marL="0" marR="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Patients with almost all types of skin loss receive surgical care. The department also treats patients with frostbite, trophic ulcers, and bedsores.</a:t>
            </a:r>
            <a:endParaRPr>
              <a:latin typeface="Times New Roman"/>
              <a:ea typeface="Times New Roman"/>
              <a:cs typeface="Times New Roman"/>
              <a:sym typeface="Times New Roman"/>
            </a:endParaRPr>
          </a:p>
          <a:p>
            <a:pPr indent="0" lvl="0" marL="0" marR="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Currently, the Burn Center has 8 wards with 2 to 6 beds each, three dressing rooms, one manipulation room, and an operating theater with one surgical table. </a:t>
            </a:r>
            <a:endParaRPr>
              <a:latin typeface="Times New Roman"/>
              <a:ea typeface="Times New Roman"/>
              <a:cs typeface="Times New Roman"/>
              <a:sym typeface="Times New Roman"/>
            </a:endParaRPr>
          </a:p>
          <a:p>
            <a:pPr indent="0" lvl="0" marL="0" marR="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Each bed is allocated 5.75 m</a:t>
            </a:r>
            <a:r>
              <a:rPr baseline="30000" lang="en-US" sz="1200">
                <a:solidFill>
                  <a:schemeClr val="dk1"/>
                </a:solidFill>
                <a:latin typeface="Times New Roman"/>
                <a:ea typeface="Times New Roman"/>
                <a:cs typeface="Times New Roman"/>
                <a:sym typeface="Times New Roman"/>
              </a:rPr>
              <a:t>2</a:t>
            </a:r>
            <a:r>
              <a:rPr lang="en-US" sz="1200">
                <a:solidFill>
                  <a:schemeClr val="dk1"/>
                </a:solidFill>
                <a:latin typeface="Times New Roman"/>
                <a:ea typeface="Times New Roman"/>
                <a:cs typeface="Times New Roman"/>
                <a:sym typeface="Times New Roman"/>
              </a:rPr>
              <a:t>.</a:t>
            </a:r>
            <a:endParaRPr>
              <a:latin typeface="Times New Roman"/>
              <a:ea typeface="Times New Roman"/>
              <a:cs typeface="Times New Roman"/>
              <a:sym typeface="Times New Roman"/>
            </a:endParaRPr>
          </a:p>
          <a:p>
            <a:pPr indent="0" lvl="0" marL="0" marR="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The department staff includes 2 full-time burn surgeons and 2 part-time specialists, 10 nurses, and 9 nurse assistants.</a:t>
            </a:r>
            <a:endParaRPr>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 name="Shape 125"/>
        <p:cNvGrpSpPr/>
        <p:nvPr/>
      </p:nvGrpSpPr>
      <p:grpSpPr>
        <a:xfrm>
          <a:off x="0" y="0"/>
          <a:ext cx="0" cy="0"/>
          <a:chOff x="0" y="0"/>
          <a:chExt cx="0" cy="0"/>
        </a:xfrm>
      </p:grpSpPr>
      <p:pic>
        <p:nvPicPr>
          <p:cNvPr descr="A building with trees around it&#10;&#10;AI-generated content may be incorrect." id="126" name="Google Shape;126;p4"/>
          <p:cNvPicPr preferRelativeResize="0"/>
          <p:nvPr/>
        </p:nvPicPr>
        <p:blipFill rotWithShape="1">
          <a:blip r:embed="rId3">
            <a:alphaModFix/>
          </a:blip>
          <a:srcRect b="0" l="0" r="0" t="0"/>
          <a:stretch/>
        </p:blipFill>
        <p:spPr>
          <a:xfrm>
            <a:off x="0" y="1285116"/>
            <a:ext cx="5814391" cy="4360793"/>
          </a:xfrm>
          <a:prstGeom prst="rect">
            <a:avLst/>
          </a:prstGeom>
          <a:noFill/>
          <a:ln>
            <a:noFill/>
          </a:ln>
        </p:spPr>
      </p:pic>
      <p:pic>
        <p:nvPicPr>
          <p:cNvPr descr="A building with trees in the background&#10;&#10;AI-generated content may be incorrect." id="127" name="Google Shape;127;p4"/>
          <p:cNvPicPr preferRelativeResize="0"/>
          <p:nvPr/>
        </p:nvPicPr>
        <p:blipFill rotWithShape="1">
          <a:blip r:embed="rId4">
            <a:alphaModFix/>
          </a:blip>
          <a:srcRect b="0" l="0" r="0" t="0"/>
          <a:stretch/>
        </p:blipFill>
        <p:spPr>
          <a:xfrm>
            <a:off x="6377611" y="1285115"/>
            <a:ext cx="5814391" cy="436079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5"/>
          <p:cNvSpPr txBox="1"/>
          <p:nvPr/>
        </p:nvSpPr>
        <p:spPr>
          <a:xfrm>
            <a:off x="335742" y="4973273"/>
            <a:ext cx="2902200" cy="12006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200">
                <a:solidFill>
                  <a:schemeClr val="dk1"/>
                </a:solidFill>
                <a:latin typeface="Times New Roman"/>
                <a:ea typeface="Times New Roman"/>
                <a:cs typeface="Times New Roman"/>
                <a:sym typeface="Times New Roman"/>
              </a:rPr>
              <a:t>The physical deterioration of the building: brick wall damage, destroyed porches, damaged roof joints, corroded drainage system, deformed window frames, lack of glazing, partial destruction of reinforced concrete staircases.</a:t>
            </a:r>
            <a:endParaRPr sz="1500">
              <a:latin typeface="Times New Roman"/>
              <a:ea typeface="Times New Roman"/>
              <a:cs typeface="Times New Roman"/>
              <a:sym typeface="Times New Roman"/>
            </a:endParaRPr>
          </a:p>
        </p:txBody>
      </p:sp>
      <p:pic>
        <p:nvPicPr>
          <p:cNvPr descr="A high angle view of a building&#10;&#10;AI-generated content may be incorrect." id="134" name="Google Shape;134;p5"/>
          <p:cNvPicPr preferRelativeResize="0"/>
          <p:nvPr/>
        </p:nvPicPr>
        <p:blipFill rotWithShape="1">
          <a:blip r:embed="rId3">
            <a:alphaModFix/>
          </a:blip>
          <a:srcRect b="0" l="0" r="0" t="0"/>
          <a:stretch/>
        </p:blipFill>
        <p:spPr>
          <a:xfrm>
            <a:off x="0" y="398414"/>
            <a:ext cx="5763126" cy="4321749"/>
          </a:xfrm>
          <a:prstGeom prst="rect">
            <a:avLst/>
          </a:prstGeom>
          <a:noFill/>
          <a:ln>
            <a:noFill/>
          </a:ln>
        </p:spPr>
      </p:pic>
      <p:pic>
        <p:nvPicPr>
          <p:cNvPr descr="A building with many windows&#10;&#10;AI-generated content may be incorrect." id="135" name="Google Shape;135;p5"/>
          <p:cNvPicPr preferRelativeResize="0"/>
          <p:nvPr/>
        </p:nvPicPr>
        <p:blipFill rotWithShape="1">
          <a:blip r:embed="rId4">
            <a:alphaModFix/>
          </a:blip>
          <a:srcRect b="0" l="0" r="0" t="0"/>
          <a:stretch/>
        </p:blipFill>
        <p:spPr>
          <a:xfrm>
            <a:off x="6428873" y="398414"/>
            <a:ext cx="5763127" cy="4321749"/>
          </a:xfrm>
          <a:prstGeom prst="rect">
            <a:avLst/>
          </a:prstGeom>
          <a:noFill/>
          <a:ln>
            <a:noFill/>
          </a:ln>
        </p:spPr>
      </p:pic>
      <p:sp>
        <p:nvSpPr>
          <p:cNvPr id="136" name="Google Shape;136;p5"/>
          <p:cNvSpPr txBox="1"/>
          <p:nvPr/>
        </p:nvSpPr>
        <p:spPr>
          <a:xfrm>
            <a:off x="4446121" y="4973273"/>
            <a:ext cx="3131700" cy="17547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200">
                <a:solidFill>
                  <a:schemeClr val="dk1"/>
                </a:solidFill>
                <a:latin typeface="Times New Roman"/>
                <a:ea typeface="Times New Roman"/>
                <a:cs typeface="Times New Roman"/>
                <a:sym typeface="Times New Roman"/>
              </a:rPr>
              <a:t>Worn-out utility systems (sewage, water supply, electrical networks, ventilation and air conditioning.</a:t>
            </a:r>
            <a:endParaRPr sz="1500">
              <a:latin typeface="Times New Roman"/>
              <a:ea typeface="Times New Roman"/>
              <a:cs typeface="Times New Roman"/>
              <a:sym typeface="Times New Roman"/>
            </a:endParaRPr>
          </a:p>
          <a:p>
            <a:pPr indent="0" lvl="0" marL="0" marR="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1200">
                <a:solidFill>
                  <a:schemeClr val="dk1"/>
                </a:solidFill>
                <a:latin typeface="Times New Roman"/>
                <a:ea typeface="Times New Roman"/>
                <a:cs typeface="Times New Roman"/>
                <a:sym typeface="Times New Roman"/>
              </a:rPr>
              <a:t>Non-compliance with thermal insulation requirements under DBN V.2.6-31:2021 “Thermal insulation and energy efficiency of buildings”: the thermal conductivity of a 680 mm brick wall does not meet modern standards.</a:t>
            </a:r>
            <a:endParaRPr sz="1500">
              <a:latin typeface="Times New Roman"/>
              <a:ea typeface="Times New Roman"/>
              <a:cs typeface="Times New Roman"/>
              <a:sym typeface="Times New Roman"/>
            </a:endParaRPr>
          </a:p>
        </p:txBody>
      </p:sp>
      <p:sp>
        <p:nvSpPr>
          <p:cNvPr id="137" name="Google Shape;137;p5"/>
          <p:cNvSpPr txBox="1"/>
          <p:nvPr/>
        </p:nvSpPr>
        <p:spPr>
          <a:xfrm>
            <a:off x="8785769" y="4973273"/>
            <a:ext cx="3061200" cy="12006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200">
                <a:solidFill>
                  <a:schemeClr val="dk1"/>
                </a:solidFill>
                <a:latin typeface="Times New Roman"/>
                <a:ea typeface="Times New Roman"/>
                <a:cs typeface="Times New Roman"/>
                <a:sym typeface="Times New Roman"/>
              </a:rPr>
              <a:t>Lack of major repairs since time of building construction: aging and damage of floor coverings, deterioration of wall finishes, partitions, and ceilings.</a:t>
            </a:r>
            <a:endParaRPr sz="1500">
              <a:latin typeface="Times New Roman"/>
              <a:ea typeface="Times New Roman"/>
              <a:cs typeface="Times New Roman"/>
              <a:sym typeface="Times New Roman"/>
            </a:endParaRPr>
          </a:p>
          <a:p>
            <a:pPr indent="0" lvl="0" marL="0" marR="0" rtl="0" algn="just">
              <a:spcBef>
                <a:spcPts val="0"/>
              </a:spcBef>
              <a:spcAft>
                <a:spcPts val="0"/>
              </a:spcAft>
              <a:buNone/>
            </a:pPr>
            <a:r>
              <a:rPr lang="en-US" sz="1200">
                <a:solidFill>
                  <a:schemeClr val="dk1"/>
                </a:solidFill>
                <a:latin typeface="Times New Roman"/>
                <a:ea typeface="Times New Roman"/>
                <a:cs typeface="Times New Roman"/>
                <a:sym typeface="Times New Roman"/>
              </a:rPr>
              <a:t>Absence of a ramp and elevator for barrier-free access to the Burn Center.</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grpSp>
        <p:nvGrpSpPr>
          <p:cNvPr id="143" name="Google Shape;143;p6"/>
          <p:cNvGrpSpPr/>
          <p:nvPr/>
        </p:nvGrpSpPr>
        <p:grpSpPr>
          <a:xfrm>
            <a:off x="2395728" y="210896"/>
            <a:ext cx="9648066" cy="6410251"/>
            <a:chOff x="2458398" y="836951"/>
            <a:chExt cx="7177284" cy="5013238"/>
          </a:xfrm>
        </p:grpSpPr>
        <p:pic>
          <p:nvPicPr>
            <p:cNvPr id="144" name="Google Shape;144;p6"/>
            <p:cNvPicPr preferRelativeResize="0"/>
            <p:nvPr/>
          </p:nvPicPr>
          <p:blipFill rotWithShape="1">
            <a:blip r:embed="rId3">
              <a:alphaModFix/>
            </a:blip>
            <a:srcRect b="0" l="0" r="0" t="0"/>
            <a:stretch/>
          </p:blipFill>
          <p:spPr>
            <a:xfrm>
              <a:off x="2458398" y="838520"/>
              <a:ext cx="3296070" cy="2472052"/>
            </a:xfrm>
            <a:prstGeom prst="rect">
              <a:avLst/>
            </a:prstGeom>
            <a:noFill/>
            <a:ln>
              <a:noFill/>
            </a:ln>
          </p:spPr>
        </p:pic>
        <p:pic>
          <p:nvPicPr>
            <p:cNvPr id="145" name="Google Shape;145;p6"/>
            <p:cNvPicPr preferRelativeResize="0"/>
            <p:nvPr/>
          </p:nvPicPr>
          <p:blipFill rotWithShape="1">
            <a:blip r:embed="rId4">
              <a:alphaModFix/>
            </a:blip>
            <a:srcRect b="0" l="0" r="0" t="0"/>
            <a:stretch/>
          </p:blipFill>
          <p:spPr>
            <a:xfrm>
              <a:off x="2458398" y="3375349"/>
              <a:ext cx="3298416" cy="2473812"/>
            </a:xfrm>
            <a:prstGeom prst="rect">
              <a:avLst/>
            </a:prstGeom>
            <a:noFill/>
            <a:ln>
              <a:noFill/>
            </a:ln>
          </p:spPr>
        </p:pic>
        <p:pic>
          <p:nvPicPr>
            <p:cNvPr id="146" name="Google Shape;146;p6"/>
            <p:cNvPicPr preferRelativeResize="0"/>
            <p:nvPr/>
          </p:nvPicPr>
          <p:blipFill rotWithShape="1">
            <a:blip r:embed="rId5">
              <a:alphaModFix/>
            </a:blip>
            <a:srcRect b="0" l="0" r="0" t="0"/>
            <a:stretch/>
          </p:blipFill>
          <p:spPr>
            <a:xfrm>
              <a:off x="5838413" y="836951"/>
              <a:ext cx="1855216" cy="2473621"/>
            </a:xfrm>
            <a:prstGeom prst="rect">
              <a:avLst/>
            </a:prstGeom>
            <a:noFill/>
            <a:ln>
              <a:noFill/>
            </a:ln>
          </p:spPr>
        </p:pic>
        <p:pic>
          <p:nvPicPr>
            <p:cNvPr id="147" name="Google Shape;147;p6"/>
            <p:cNvPicPr preferRelativeResize="0"/>
            <p:nvPr/>
          </p:nvPicPr>
          <p:blipFill rotWithShape="1">
            <a:blip r:embed="rId6">
              <a:alphaModFix/>
            </a:blip>
            <a:srcRect b="0" l="0" r="0" t="0"/>
            <a:stretch/>
          </p:blipFill>
          <p:spPr>
            <a:xfrm>
              <a:off x="5832579" y="3382591"/>
              <a:ext cx="1850699" cy="2467598"/>
            </a:xfrm>
            <a:prstGeom prst="rect">
              <a:avLst/>
            </a:prstGeom>
            <a:noFill/>
            <a:ln>
              <a:noFill/>
            </a:ln>
          </p:spPr>
        </p:pic>
        <p:pic>
          <p:nvPicPr>
            <p:cNvPr id="148" name="Google Shape;148;p6"/>
            <p:cNvPicPr preferRelativeResize="0"/>
            <p:nvPr/>
          </p:nvPicPr>
          <p:blipFill rotWithShape="1">
            <a:blip r:embed="rId7">
              <a:alphaModFix/>
            </a:blip>
            <a:srcRect b="0" l="0" r="0" t="0"/>
            <a:stretch/>
          </p:blipFill>
          <p:spPr>
            <a:xfrm>
              <a:off x="7777574" y="836951"/>
              <a:ext cx="1858108" cy="2477478"/>
            </a:xfrm>
            <a:prstGeom prst="rect">
              <a:avLst/>
            </a:prstGeom>
            <a:noFill/>
            <a:ln>
              <a:noFill/>
            </a:ln>
          </p:spPr>
        </p:pic>
        <p:pic>
          <p:nvPicPr>
            <p:cNvPr id="149" name="Google Shape;149;p6"/>
            <p:cNvPicPr preferRelativeResize="0"/>
            <p:nvPr/>
          </p:nvPicPr>
          <p:blipFill rotWithShape="1">
            <a:blip r:embed="rId8">
              <a:alphaModFix/>
            </a:blip>
            <a:srcRect b="0" l="0" r="0" t="0"/>
            <a:stretch/>
          </p:blipFill>
          <p:spPr>
            <a:xfrm>
              <a:off x="7777574" y="3375349"/>
              <a:ext cx="1855360" cy="2473812"/>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7"/>
          <p:cNvSpPr txBox="1"/>
          <p:nvPr/>
        </p:nvSpPr>
        <p:spPr>
          <a:xfrm>
            <a:off x="477699" y="725639"/>
            <a:ext cx="3345000" cy="5618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1200">
                <a:solidFill>
                  <a:schemeClr val="dk1"/>
                </a:solidFill>
                <a:latin typeface="Times New Roman"/>
                <a:ea typeface="Times New Roman"/>
                <a:cs typeface="Times New Roman"/>
                <a:sym typeface="Times New Roman"/>
              </a:rPr>
              <a:t>Burn injuries are considered among the most severe traumas in global medical practice. In Ukraine, due to the war, the number of people with burn injuries is constantly increasing. Before the war, most burn cases were related to domestic accidents. The war has radically changed this statistic.</a:t>
            </a:r>
            <a:endParaRPr sz="1500">
              <a:latin typeface="Times New Roman"/>
              <a:ea typeface="Times New Roman"/>
              <a:cs typeface="Times New Roman"/>
              <a:sym typeface="Times New Roman"/>
            </a:endParaRPr>
          </a:p>
          <a:p>
            <a:pPr indent="0" lvl="0" marL="0" marR="0" rtl="0" algn="just">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1200">
                <a:solidFill>
                  <a:schemeClr val="dk1"/>
                </a:solidFill>
                <a:latin typeface="Times New Roman"/>
                <a:ea typeface="Times New Roman"/>
                <a:cs typeface="Times New Roman"/>
                <a:sym typeface="Times New Roman"/>
              </a:rPr>
              <a:t>In 2024-2025, more than 35% of patients sustained injuries during attacks. Mine-explosion injuries require highly qualified care, urgent surgical interventions, and long-term rehabilitation. In 2024, up to 270 patients, including 10 children, receive inpatient care in the department.</a:t>
            </a:r>
            <a:endParaRPr sz="1500">
              <a:latin typeface="Times New Roman"/>
              <a:ea typeface="Times New Roman"/>
              <a:cs typeface="Times New Roman"/>
              <a:sym typeface="Times New Roman"/>
            </a:endParaRPr>
          </a:p>
          <a:p>
            <a:pPr indent="0" lvl="0" marL="0" marR="0" rtl="0" algn="just">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1200">
                <a:solidFill>
                  <a:schemeClr val="dk1"/>
                </a:solidFill>
                <a:latin typeface="Times New Roman"/>
                <a:ea typeface="Times New Roman"/>
                <a:cs typeface="Times New Roman"/>
                <a:sym typeface="Times New Roman"/>
              </a:rPr>
              <a:t>The department performs up to 450 surgical interventions annually, of which more than 50% are autodermoplasty and combined skin grafting, 5% are amputations and total osteonecrotomies, and 3% are reconstructive surgeries. The surgical activity of burn surgeons reached 66.8%.</a:t>
            </a:r>
            <a:endParaRPr sz="1500">
              <a:latin typeface="Times New Roman"/>
              <a:ea typeface="Times New Roman"/>
              <a:cs typeface="Times New Roman"/>
              <a:sym typeface="Times New Roman"/>
            </a:endParaRPr>
          </a:p>
          <a:p>
            <a:pPr indent="0" lvl="0" marL="0" marR="0" rtl="0" algn="just">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1200">
                <a:solidFill>
                  <a:schemeClr val="dk1"/>
                </a:solidFill>
                <a:latin typeface="Times New Roman"/>
                <a:ea typeface="Times New Roman"/>
                <a:cs typeface="Times New Roman"/>
                <a:sym typeface="Times New Roman"/>
              </a:rPr>
              <a:t>In 2025, high-complexity procedures (level III–IV) accounted for 60%.</a:t>
            </a:r>
            <a:endParaRPr sz="1500">
              <a:latin typeface="Times New Roman"/>
              <a:ea typeface="Times New Roman"/>
              <a:cs typeface="Times New Roman"/>
              <a:sym typeface="Times New Roman"/>
            </a:endParaRPr>
          </a:p>
          <a:p>
            <a:pPr indent="0" lvl="0" marL="0" marR="0" rtl="0" algn="just">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1200">
                <a:solidFill>
                  <a:schemeClr val="dk1"/>
                </a:solidFill>
                <a:latin typeface="Times New Roman"/>
                <a:ea typeface="Times New Roman"/>
                <a:cs typeface="Times New Roman"/>
                <a:sym typeface="Times New Roman"/>
              </a:rPr>
              <a:t>In 2025, the average length of hospital stay decreased to 21.8 days due to the implementation of early rehabilitation and evacuation of patients to safer medical facilities outside the region.</a:t>
            </a:r>
            <a:endParaRPr sz="1500">
              <a:latin typeface="Times New Roman"/>
              <a:ea typeface="Times New Roman"/>
              <a:cs typeface="Times New Roman"/>
              <a:sym typeface="Times New Roman"/>
            </a:endParaRPr>
          </a:p>
          <a:p>
            <a:pPr indent="0" lvl="0" marL="0" marR="0" rtl="0" algn="just">
              <a:spcBef>
                <a:spcPts val="0"/>
              </a:spcBef>
              <a:spcAft>
                <a:spcPts val="0"/>
              </a:spcAft>
              <a:buNone/>
            </a:pPr>
            <a:r>
              <a:t/>
            </a:r>
            <a:endParaRPr sz="1100">
              <a:solidFill>
                <a:schemeClr val="dk1"/>
              </a:solidFill>
              <a:latin typeface="Libre Franklin"/>
              <a:ea typeface="Libre Franklin"/>
              <a:cs typeface="Libre Franklin"/>
              <a:sym typeface="Libre Franklin"/>
            </a:endParaRPr>
          </a:p>
        </p:txBody>
      </p:sp>
      <p:grpSp>
        <p:nvGrpSpPr>
          <p:cNvPr id="155" name="Google Shape;155;p7"/>
          <p:cNvGrpSpPr/>
          <p:nvPr/>
        </p:nvGrpSpPr>
        <p:grpSpPr>
          <a:xfrm>
            <a:off x="4882897" y="560265"/>
            <a:ext cx="7002070" cy="5791040"/>
            <a:chOff x="6096000" y="1013242"/>
            <a:chExt cx="5150752" cy="4933725"/>
          </a:xfrm>
        </p:grpSpPr>
        <p:pic>
          <p:nvPicPr>
            <p:cNvPr id="156" name="Google Shape;156;p7"/>
            <p:cNvPicPr preferRelativeResize="0"/>
            <p:nvPr/>
          </p:nvPicPr>
          <p:blipFill rotWithShape="1">
            <a:blip r:embed="rId3">
              <a:alphaModFix/>
            </a:blip>
            <a:srcRect b="0" l="0" r="0" t="0"/>
            <a:stretch/>
          </p:blipFill>
          <p:spPr>
            <a:xfrm>
              <a:off x="6096000" y="1013242"/>
              <a:ext cx="1792168" cy="2389558"/>
            </a:xfrm>
            <a:prstGeom prst="rect">
              <a:avLst/>
            </a:prstGeom>
            <a:noFill/>
            <a:ln>
              <a:noFill/>
            </a:ln>
          </p:spPr>
        </p:pic>
        <p:pic>
          <p:nvPicPr>
            <p:cNvPr id="157" name="Google Shape;157;p7"/>
            <p:cNvPicPr preferRelativeResize="0"/>
            <p:nvPr/>
          </p:nvPicPr>
          <p:blipFill rotWithShape="1">
            <a:blip r:embed="rId4">
              <a:alphaModFix/>
            </a:blip>
            <a:srcRect b="0" l="0" r="0" t="0"/>
            <a:stretch/>
          </p:blipFill>
          <p:spPr>
            <a:xfrm>
              <a:off x="8047945" y="1021473"/>
              <a:ext cx="3198807" cy="2399106"/>
            </a:xfrm>
            <a:prstGeom prst="rect">
              <a:avLst/>
            </a:prstGeom>
            <a:noFill/>
            <a:ln>
              <a:noFill/>
            </a:ln>
          </p:spPr>
        </p:pic>
        <p:pic>
          <p:nvPicPr>
            <p:cNvPr id="158" name="Google Shape;158;p7"/>
            <p:cNvPicPr preferRelativeResize="0"/>
            <p:nvPr/>
          </p:nvPicPr>
          <p:blipFill rotWithShape="1">
            <a:blip r:embed="rId5">
              <a:alphaModFix/>
            </a:blip>
            <a:srcRect b="0" l="0" r="0" t="0"/>
            <a:stretch/>
          </p:blipFill>
          <p:spPr>
            <a:xfrm>
              <a:off x="6102138" y="3565593"/>
              <a:ext cx="1786030" cy="2381374"/>
            </a:xfrm>
            <a:prstGeom prst="rect">
              <a:avLst/>
            </a:prstGeom>
            <a:noFill/>
            <a:ln>
              <a:noFill/>
            </a:ln>
          </p:spPr>
        </p:pic>
        <p:pic>
          <p:nvPicPr>
            <p:cNvPr id="159" name="Google Shape;159;p7"/>
            <p:cNvPicPr preferRelativeResize="0"/>
            <p:nvPr/>
          </p:nvPicPr>
          <p:blipFill rotWithShape="1">
            <a:blip r:embed="rId6">
              <a:alphaModFix/>
            </a:blip>
            <a:srcRect b="0" l="0" r="13339" t="0"/>
            <a:stretch/>
          </p:blipFill>
          <p:spPr>
            <a:xfrm>
              <a:off x="8047945" y="3557410"/>
              <a:ext cx="1553119" cy="2389557"/>
            </a:xfrm>
            <a:prstGeom prst="rect">
              <a:avLst/>
            </a:prstGeom>
            <a:noFill/>
            <a:ln>
              <a:noFill/>
            </a:ln>
          </p:spPr>
        </p:pic>
        <p:pic>
          <p:nvPicPr>
            <p:cNvPr id="160" name="Google Shape;160;p7"/>
            <p:cNvPicPr preferRelativeResize="0"/>
            <p:nvPr/>
          </p:nvPicPr>
          <p:blipFill rotWithShape="1">
            <a:blip r:embed="rId7">
              <a:alphaModFix/>
            </a:blip>
            <a:srcRect b="0" l="16946" r="0" t="0"/>
            <a:stretch/>
          </p:blipFill>
          <p:spPr>
            <a:xfrm>
              <a:off x="9758296" y="3557409"/>
              <a:ext cx="1488456" cy="2389558"/>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8"/>
          <p:cNvSpPr txBox="1"/>
          <p:nvPr/>
        </p:nvSpPr>
        <p:spPr>
          <a:xfrm>
            <a:off x="394883" y="212357"/>
            <a:ext cx="3287100" cy="39249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200">
                <a:solidFill>
                  <a:schemeClr val="dk1"/>
                </a:solidFill>
                <a:latin typeface="Times New Roman"/>
                <a:ea typeface="Times New Roman"/>
                <a:cs typeface="Times New Roman"/>
                <a:sym typeface="Times New Roman"/>
              </a:rPr>
              <a:t>Due to the limited equipment capacity of the burn department and the tense military situation, up to 20% of patients, including military personnel with severe injuries, are evacuated to the Kyiv city clinical hospital №2, and St. Panteleimon’s hospital in Lviv (10 patients in 2023, 51 patients in 2024). </a:t>
            </a:r>
            <a:endParaRPr sz="1500">
              <a:latin typeface="Times New Roman"/>
              <a:ea typeface="Times New Roman"/>
              <a:cs typeface="Times New Roman"/>
              <a:sym typeface="Times New Roman"/>
            </a:endParaRPr>
          </a:p>
          <a:p>
            <a:pPr indent="0" lvl="0" marL="0" marR="0" rtl="0" algn="just">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1200">
                <a:solidFill>
                  <a:schemeClr val="dk1"/>
                </a:solidFill>
                <a:latin typeface="Times New Roman"/>
                <a:ea typeface="Times New Roman"/>
                <a:cs typeface="Times New Roman"/>
                <a:sym typeface="Times New Roman"/>
              </a:rPr>
              <a:t>Today, the fundamental principles remain unchanged: the first 48 hours are “golden” for ensuring proper conditions of stay, adequate pain management, and restoration of the function of organs and systems affected by damaging factors.  </a:t>
            </a:r>
            <a:endParaRPr sz="1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1200">
                <a:solidFill>
                  <a:schemeClr val="dk1"/>
                </a:solidFill>
                <a:latin typeface="Times New Roman"/>
                <a:ea typeface="Times New Roman"/>
                <a:cs typeface="Times New Roman"/>
                <a:sym typeface="Times New Roman"/>
              </a:rPr>
              <a:t>The accuracy of patient management strategies at all stages of treatment directly affects survival, recovery quality, and subsequent reintegration into socie</a:t>
            </a:r>
            <a:r>
              <a:rPr lang="en-US" sz="1100">
                <a:solidFill>
                  <a:schemeClr val="dk1"/>
                </a:solidFill>
                <a:latin typeface="Libre Franklin"/>
                <a:ea typeface="Libre Franklin"/>
                <a:cs typeface="Libre Franklin"/>
                <a:sym typeface="Libre Franklin"/>
              </a:rPr>
              <a:t>ty.</a:t>
            </a:r>
            <a:endParaRPr sz="1100">
              <a:solidFill>
                <a:schemeClr val="dk1"/>
              </a:solidFill>
              <a:latin typeface="Libre Franklin"/>
              <a:ea typeface="Libre Franklin"/>
              <a:cs typeface="Libre Franklin"/>
              <a:sym typeface="Libre Franklin"/>
            </a:endParaRPr>
          </a:p>
          <a:p>
            <a:pPr indent="0" lvl="0" marL="0" marR="0" rtl="0" algn="l">
              <a:spcBef>
                <a:spcPts val="0"/>
              </a:spcBef>
              <a:spcAft>
                <a:spcPts val="0"/>
              </a:spcAft>
              <a:buNone/>
            </a:pPr>
            <a:r>
              <a:t/>
            </a:r>
            <a:endParaRPr sz="1100">
              <a:solidFill>
                <a:schemeClr val="dk1"/>
              </a:solidFill>
              <a:latin typeface="Libre Franklin"/>
              <a:ea typeface="Libre Franklin"/>
              <a:cs typeface="Libre Franklin"/>
              <a:sym typeface="Libre Franklin"/>
            </a:endParaRPr>
          </a:p>
          <a:p>
            <a:pPr indent="0" lvl="0" marL="0" marR="0" rtl="0" algn="l">
              <a:spcBef>
                <a:spcPts val="0"/>
              </a:spcBef>
              <a:spcAft>
                <a:spcPts val="0"/>
              </a:spcAft>
              <a:buNone/>
            </a:pPr>
            <a:r>
              <a:t/>
            </a:r>
            <a:endParaRPr b="1" sz="1100">
              <a:solidFill>
                <a:schemeClr val="dk1"/>
              </a:solidFill>
              <a:latin typeface="Libre Franklin"/>
              <a:ea typeface="Libre Franklin"/>
              <a:cs typeface="Libre Franklin"/>
              <a:sym typeface="Libre Franklin"/>
            </a:endParaRPr>
          </a:p>
          <a:p>
            <a:pPr indent="0" lvl="0" marL="0" marR="0" rtl="0" algn="l">
              <a:spcBef>
                <a:spcPts val="0"/>
              </a:spcBef>
              <a:spcAft>
                <a:spcPts val="0"/>
              </a:spcAft>
              <a:buNone/>
            </a:pPr>
            <a:r>
              <a:rPr lang="en-US" sz="1100">
                <a:solidFill>
                  <a:schemeClr val="dk1"/>
                </a:solidFill>
                <a:latin typeface="Libre Franklin"/>
                <a:ea typeface="Libre Franklin"/>
                <a:cs typeface="Libre Franklin"/>
                <a:sym typeface="Libre Franklin"/>
              </a:rPr>
              <a:t> </a:t>
            </a:r>
            <a:endParaRPr/>
          </a:p>
        </p:txBody>
      </p:sp>
      <p:sp>
        <p:nvSpPr>
          <p:cNvPr id="166" name="Google Shape;166;p8"/>
          <p:cNvSpPr txBox="1"/>
          <p:nvPr/>
        </p:nvSpPr>
        <p:spPr>
          <a:xfrm>
            <a:off x="8944530" y="4137240"/>
            <a:ext cx="2806200" cy="2493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The continuity of all stages of treatment in one place will help reduce mortality and restore quality of life.</a:t>
            </a:r>
            <a:endParaRPr sz="1500">
              <a:latin typeface="Times New Roman"/>
              <a:ea typeface="Times New Roman"/>
              <a:cs typeface="Times New Roman"/>
              <a:sym typeface="Times New Roman"/>
            </a:endParaRPr>
          </a:p>
          <a:p>
            <a:pPr indent="0" lvl="0" marL="0" marR="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Modern equipment and a multidisciplinary team will ensure the highest standards of care.</a:t>
            </a:r>
            <a:endParaRPr sz="1500">
              <a:latin typeface="Times New Roman"/>
              <a:ea typeface="Times New Roman"/>
              <a:cs typeface="Times New Roman"/>
              <a:sym typeface="Times New Roman"/>
            </a:endParaRPr>
          </a:p>
          <a:p>
            <a:pPr indent="0" lvl="0" marL="0" marR="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The accumulation of additional facilities will allow the separation of patient flows between children and adults, creating comfortable conditions both for patients and for medical staff.</a:t>
            </a:r>
            <a:endParaRPr sz="1200">
              <a:solidFill>
                <a:schemeClr val="dk1"/>
              </a:solidFill>
              <a:latin typeface="Times New Roman"/>
              <a:ea typeface="Times New Roman"/>
              <a:cs typeface="Times New Roman"/>
              <a:sym typeface="Times New Roman"/>
            </a:endParaRPr>
          </a:p>
        </p:txBody>
      </p:sp>
      <p:pic>
        <p:nvPicPr>
          <p:cNvPr id="167" name="Google Shape;167;p8"/>
          <p:cNvPicPr preferRelativeResize="0"/>
          <p:nvPr/>
        </p:nvPicPr>
        <p:blipFill rotWithShape="1">
          <a:blip r:embed="rId3">
            <a:alphaModFix/>
          </a:blip>
          <a:srcRect b="0" l="0" r="0" t="0"/>
          <a:stretch/>
        </p:blipFill>
        <p:spPr>
          <a:xfrm>
            <a:off x="4006347" y="447122"/>
            <a:ext cx="4831855" cy="2710368"/>
          </a:xfrm>
          <a:prstGeom prst="rect">
            <a:avLst/>
          </a:prstGeom>
          <a:noFill/>
          <a:ln>
            <a:noFill/>
          </a:ln>
        </p:spPr>
      </p:pic>
      <p:pic>
        <p:nvPicPr>
          <p:cNvPr id="168" name="Google Shape;168;p8"/>
          <p:cNvPicPr preferRelativeResize="0"/>
          <p:nvPr/>
        </p:nvPicPr>
        <p:blipFill rotWithShape="1">
          <a:blip r:embed="rId4">
            <a:alphaModFix/>
          </a:blip>
          <a:srcRect b="0" l="0" r="0" t="0"/>
          <a:stretch/>
        </p:blipFill>
        <p:spPr>
          <a:xfrm>
            <a:off x="4708328" y="3518564"/>
            <a:ext cx="4129874" cy="3097406"/>
          </a:xfrm>
          <a:prstGeom prst="rect">
            <a:avLst/>
          </a:prstGeom>
          <a:noFill/>
          <a:ln>
            <a:noFill/>
          </a:ln>
        </p:spPr>
      </p:pic>
      <p:pic>
        <p:nvPicPr>
          <p:cNvPr id="169" name="Google Shape;169;p8"/>
          <p:cNvPicPr preferRelativeResize="0"/>
          <p:nvPr/>
        </p:nvPicPr>
        <p:blipFill rotWithShape="1">
          <a:blip r:embed="rId5">
            <a:alphaModFix/>
          </a:blip>
          <a:srcRect b="0" l="0" r="0" t="0"/>
          <a:stretch/>
        </p:blipFill>
        <p:spPr>
          <a:xfrm>
            <a:off x="1680852" y="3515310"/>
            <a:ext cx="2325495" cy="3100660"/>
          </a:xfrm>
          <a:prstGeom prst="rect">
            <a:avLst/>
          </a:prstGeom>
          <a:noFill/>
          <a:ln>
            <a:noFill/>
          </a:ln>
        </p:spPr>
      </p:pic>
      <p:pic>
        <p:nvPicPr>
          <p:cNvPr id="170" name="Google Shape;170;p8"/>
          <p:cNvPicPr preferRelativeResize="0"/>
          <p:nvPr/>
        </p:nvPicPr>
        <p:blipFill rotWithShape="1">
          <a:blip r:embed="rId6">
            <a:alphaModFix/>
          </a:blip>
          <a:srcRect b="0" l="0" r="0" t="0"/>
          <a:stretch/>
        </p:blipFill>
        <p:spPr>
          <a:xfrm>
            <a:off x="9450123" y="447122"/>
            <a:ext cx="2036173" cy="27148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2025-09-11T06:10:24Z</dcterms:created>
  <dc:creator>Lenovo</dc:creator>
</cp:coreProperties>
</file>