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10287000" cx="18288000"/>
  <p:notesSz cx="6858000" cy="9144000"/>
  <p:embeddedFontLst>
    <p:embeddedFont>
      <p:font typeface="Libre Franklin"/>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1" roundtripDataSignature="AMtx7mhzCMmhvM1IruLIqBqUBuddpKGB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ibreFranklin-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LibreFranklin-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LibreFranklin-italic.fntdata"/><Relationship Id="rId14" Type="http://schemas.openxmlformats.org/officeDocument/2006/relationships/slide" Target="slides/slide9.xml"/><Relationship Id="rId58" Type="http://schemas.openxmlformats.org/officeDocument/2006/relationships/font" Target="fonts/LibreFranklin-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9fda0d7db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 name="Google Shape;97;g39fda0d7db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39fda0d7db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6cfdcc4748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36cfdcc474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5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5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5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5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9"/>
          <p:cNvSpPr/>
          <p:nvPr>
            <p:ph idx="2" type="pic"/>
          </p:nvPr>
        </p:nvSpPr>
        <p:spPr>
          <a:xfrm>
            <a:off x="1792288" y="612775"/>
            <a:ext cx="5486400" cy="4114800"/>
          </a:xfrm>
          <a:prstGeom prst="rect">
            <a:avLst/>
          </a:prstGeom>
          <a:noFill/>
          <a:ln>
            <a:noFill/>
          </a:ln>
        </p:spPr>
      </p:sp>
      <p:sp>
        <p:nvSpPr>
          <p:cNvPr id="68" name="Google Shape;68;p5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9.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8.jpg"/><Relationship Id="rId4" Type="http://schemas.openxmlformats.org/officeDocument/2006/relationships/image" Target="../media/image39.jpg"/><Relationship Id="rId5" Type="http://schemas.openxmlformats.org/officeDocument/2006/relationships/image" Target="../media/image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8.png"/><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 Id="rId4" Type="http://schemas.openxmlformats.org/officeDocument/2006/relationships/image" Target="../media/image32.jpg"/><Relationship Id="rId5" Type="http://schemas.openxmlformats.org/officeDocument/2006/relationships/image" Target="../media/image4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0.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0.png"/><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5.jpg"/><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g"/><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4.jp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7.png"/><Relationship Id="rId7"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16.jpg"/><Relationship Id="rId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8.jp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uilding with a parking lot and flags&#10;&#10;AI-generated content may be incorrect." id="90" name="Google Shape;90;p1"/>
          <p:cNvPicPr preferRelativeResize="0"/>
          <p:nvPr/>
        </p:nvPicPr>
        <p:blipFill rotWithShape="1">
          <a:blip r:embed="rId3">
            <a:alphaModFix/>
          </a:blip>
          <a:srcRect b="23876" l="0" r="0" t="12519"/>
          <a:stretch/>
        </p:blipFill>
        <p:spPr>
          <a:xfrm>
            <a:off x="20" y="10"/>
            <a:ext cx="18287978" cy="8229590"/>
          </a:xfrm>
          <a:prstGeom prst="rect">
            <a:avLst/>
          </a:prstGeom>
          <a:noFill/>
          <a:ln>
            <a:noFill/>
          </a:ln>
          <a:effectLst>
            <a:outerShdw blurRad="596900" sx="87000" rotWithShape="0" algn="ctr" dir="8820000" dist="330200" sy="87000">
              <a:srgbClr val="000000">
                <a:alpha val="28627"/>
              </a:srgbClr>
            </a:outerShdw>
          </a:effectLst>
        </p:spPr>
      </p:pic>
      <p:sp>
        <p:nvSpPr>
          <p:cNvPr id="91" name="Google Shape;91;p1"/>
          <p:cNvSpPr/>
          <p:nvPr/>
        </p:nvSpPr>
        <p:spPr>
          <a:xfrm>
            <a:off x="0" y="8229603"/>
            <a:ext cx="18288000" cy="2057397"/>
          </a:xfrm>
          <a:prstGeom prst="rect">
            <a:avLst/>
          </a:prstGeom>
          <a:solidFill>
            <a:schemeClr val="lt1"/>
          </a:solidFill>
          <a:ln>
            <a:noFill/>
          </a:ln>
          <a:effectLst>
            <a:outerShdw blurRad="254000" sx="89000" rotWithShape="0" algn="t" dir="20340000" dist="114300" sy="890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1"/>
          <p:cNvSpPr txBox="1"/>
          <p:nvPr/>
        </p:nvSpPr>
        <p:spPr>
          <a:xfrm>
            <a:off x="884334" y="8619106"/>
            <a:ext cx="10523248" cy="127839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5400" u="none" cap="none" strike="noStrike">
                <a:solidFill>
                  <a:schemeClr val="dk1"/>
                </a:solidFill>
                <a:latin typeface="Calibri"/>
                <a:ea typeface="Calibri"/>
                <a:cs typeface="Calibri"/>
                <a:sym typeface="Calibri"/>
              </a:rPr>
              <a:t> </a:t>
            </a:r>
            <a:r>
              <a:rPr b="1" i="0" lang="en-US" sz="5400" u="none" cap="none" strike="noStrike">
                <a:solidFill>
                  <a:schemeClr val="dk1"/>
                </a:solidFill>
                <a:latin typeface="Times New Roman"/>
                <a:ea typeface="Times New Roman"/>
                <a:cs typeface="Times New Roman"/>
                <a:sym typeface="Times New Roman"/>
              </a:rPr>
              <a:t>SUMY</a:t>
            </a:r>
            <a:r>
              <a:rPr i="0" lang="en-US" sz="5400" u="none" cap="none" strike="noStrike">
                <a:solidFill>
                  <a:schemeClr val="dk1"/>
                </a:solidFill>
                <a:latin typeface="Times New Roman"/>
                <a:ea typeface="Times New Roman"/>
                <a:cs typeface="Times New Roman"/>
                <a:sym typeface="Times New Roman"/>
              </a:rPr>
              <a:t> | VETERAN PRO</a:t>
            </a:r>
            <a:endParaRPr>
              <a:latin typeface="Times New Roman"/>
              <a:ea typeface="Times New Roman"/>
              <a:cs typeface="Times New Roman"/>
              <a:sym typeface="Times New Roman"/>
            </a:endParaRPr>
          </a:p>
        </p:txBody>
      </p:sp>
      <p:sp>
        <p:nvSpPr>
          <p:cNvPr id="93" name="Google Shape;93;p1"/>
          <p:cNvSpPr txBox="1"/>
          <p:nvPr/>
        </p:nvSpPr>
        <p:spPr>
          <a:xfrm>
            <a:off x="9220199" y="8623601"/>
            <a:ext cx="6172201" cy="127839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i="0" lang="en-US" sz="3000" u="none" cap="none" strike="noStrike">
                <a:solidFill>
                  <a:schemeClr val="dk1"/>
                </a:solidFill>
                <a:latin typeface="Times New Roman"/>
                <a:ea typeface="Times New Roman"/>
                <a:cs typeface="Times New Roman"/>
                <a:sym typeface="Times New Roman"/>
              </a:rPr>
              <a:t>a space where resilience takes shape</a:t>
            </a:r>
            <a:endParaRPr>
              <a:latin typeface="Times New Roman"/>
              <a:ea typeface="Times New Roman"/>
              <a:cs typeface="Times New Roman"/>
              <a:sym typeface="Times New Roman"/>
            </a:endParaRPr>
          </a:p>
        </p:txBody>
      </p:sp>
      <p:pic>
        <p:nvPicPr>
          <p:cNvPr descr="A black and orange logo&#10;&#10;AI-generated content may be incorrect." id="94" name="Google Shape;94;p1"/>
          <p:cNvPicPr preferRelativeResize="0"/>
          <p:nvPr/>
        </p:nvPicPr>
        <p:blipFill rotWithShape="1">
          <a:blip r:embed="rId4">
            <a:alphaModFix/>
          </a:blip>
          <a:srcRect b="0" l="0" r="0" t="0"/>
          <a:stretch/>
        </p:blipFill>
        <p:spPr>
          <a:xfrm>
            <a:off x="17068800" y="8839201"/>
            <a:ext cx="838200" cy="838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b="0" l="0" r="0" t="0"/>
          <a:stretch/>
        </p:blipFill>
        <p:spPr>
          <a:xfrm>
            <a:off x="605282" y="2004473"/>
            <a:ext cx="5081016" cy="2963926"/>
          </a:xfrm>
          <a:prstGeom prst="rect">
            <a:avLst/>
          </a:prstGeom>
          <a:noFill/>
          <a:ln>
            <a:noFill/>
          </a:ln>
        </p:spPr>
      </p:pic>
      <p:pic>
        <p:nvPicPr>
          <p:cNvPr id="230" name="Google Shape;230;p9"/>
          <p:cNvPicPr preferRelativeResize="0"/>
          <p:nvPr/>
        </p:nvPicPr>
        <p:blipFill rotWithShape="1">
          <a:blip r:embed="rId4">
            <a:alphaModFix/>
          </a:blip>
          <a:srcRect b="0" l="0" r="0" t="0"/>
          <a:stretch/>
        </p:blipFill>
        <p:spPr>
          <a:xfrm>
            <a:off x="6490098" y="2004473"/>
            <a:ext cx="5081016" cy="2963926"/>
          </a:xfrm>
          <a:prstGeom prst="rect">
            <a:avLst/>
          </a:prstGeom>
          <a:noFill/>
          <a:ln>
            <a:noFill/>
          </a:ln>
        </p:spPr>
      </p:pic>
      <p:pic>
        <p:nvPicPr>
          <p:cNvPr id="231" name="Google Shape;231;p9"/>
          <p:cNvPicPr preferRelativeResize="0"/>
          <p:nvPr/>
        </p:nvPicPr>
        <p:blipFill rotWithShape="1">
          <a:blip r:embed="rId5">
            <a:alphaModFix/>
          </a:blip>
          <a:srcRect b="0" l="0" r="0" t="0"/>
          <a:stretch/>
        </p:blipFill>
        <p:spPr>
          <a:xfrm>
            <a:off x="11838796" y="2004473"/>
            <a:ext cx="5081016" cy="2963926"/>
          </a:xfrm>
          <a:prstGeom prst="rect">
            <a:avLst/>
          </a:prstGeom>
          <a:noFill/>
          <a:ln>
            <a:noFill/>
          </a:ln>
        </p:spPr>
      </p:pic>
      <p:sp>
        <p:nvSpPr>
          <p:cNvPr id="232" name="Google Shape;232;p9"/>
          <p:cNvSpPr txBox="1"/>
          <p:nvPr/>
        </p:nvSpPr>
        <p:spPr>
          <a:xfrm>
            <a:off x="0" y="13335"/>
            <a:ext cx="18078900" cy="1648500"/>
          </a:xfrm>
          <a:prstGeom prst="rect">
            <a:avLst/>
          </a:prstGeom>
          <a:noFill/>
          <a:ln>
            <a:noFill/>
          </a:ln>
        </p:spPr>
        <p:txBody>
          <a:bodyPr anchorCtr="0" anchor="t" bIns="0" lIns="0" spcFirstLastPara="1" rIns="0" wrap="square" tIns="0">
            <a:spAutoFit/>
          </a:bodyPr>
          <a:lstStyle/>
          <a:p>
            <a:pPr indent="0" lvl="0" marL="0" marR="0" rtl="0" algn="ctr">
              <a:lnSpc>
                <a:spcPct val="129983"/>
              </a:lnSpc>
              <a:spcBef>
                <a:spcPts val="0"/>
              </a:spcBef>
              <a:spcAft>
                <a:spcPts val="0"/>
              </a:spcAft>
              <a:buNone/>
            </a:pPr>
            <a:r>
              <a:rPr b="1" lang="en-US" sz="2975">
                <a:solidFill>
                  <a:srgbClr val="0E0E0E"/>
                </a:solidFill>
                <a:latin typeface="Times New Roman"/>
                <a:ea typeface="Times New Roman"/>
                <a:cs typeface="Times New Roman"/>
                <a:sym typeface="Times New Roman"/>
              </a:rPr>
              <a:t>SUMY | VETERAN PRO </a:t>
            </a:r>
            <a:endParaRPr>
              <a:latin typeface="Times New Roman"/>
              <a:ea typeface="Times New Roman"/>
              <a:cs typeface="Times New Roman"/>
              <a:sym typeface="Times New Roman"/>
            </a:endParaRPr>
          </a:p>
          <a:p>
            <a:pPr indent="0" lvl="0" marL="0" marR="0" rtl="0" algn="ctr">
              <a:lnSpc>
                <a:spcPct val="129983"/>
              </a:lnSpc>
              <a:spcBef>
                <a:spcPts val="0"/>
              </a:spcBef>
              <a:spcAft>
                <a:spcPts val="0"/>
              </a:spcAft>
              <a:buNone/>
            </a:pPr>
            <a:r>
              <a:rPr b="1" lang="en-US" sz="2975">
                <a:solidFill>
                  <a:srgbClr val="0E0E0E"/>
                </a:solidFill>
                <a:latin typeface="Times New Roman"/>
                <a:ea typeface="Times New Roman"/>
                <a:cs typeface="Times New Roman"/>
                <a:sym typeface="Times New Roman"/>
              </a:rPr>
              <a:t>Our</a:t>
            </a:r>
            <a:r>
              <a:rPr b="1" lang="en-US" sz="2975" u="none">
                <a:solidFill>
                  <a:srgbClr val="0E0E0E"/>
                </a:solidFill>
                <a:latin typeface="Times New Roman"/>
                <a:ea typeface="Times New Roman"/>
                <a:cs typeface="Times New Roman"/>
                <a:sym typeface="Times New Roman"/>
              </a:rPr>
              <a:t> mission -</a:t>
            </a:r>
            <a:r>
              <a:rPr lang="en-US" sz="2975" u="none">
                <a:solidFill>
                  <a:srgbClr val="0E0E0E"/>
                </a:solidFill>
                <a:latin typeface="Times New Roman"/>
                <a:ea typeface="Times New Roman"/>
                <a:cs typeface="Times New Roman"/>
                <a:sym typeface="Times New Roman"/>
              </a:rPr>
              <a:t> is to create conditions for veterans’ self-realization, strengthen their families, and build an active, united community.</a:t>
            </a:r>
            <a:endParaRPr>
              <a:latin typeface="Times New Roman"/>
              <a:ea typeface="Times New Roman"/>
              <a:cs typeface="Times New Roman"/>
              <a:sym typeface="Times New Roman"/>
            </a:endParaRPr>
          </a:p>
        </p:txBody>
      </p:sp>
      <p:sp>
        <p:nvSpPr>
          <p:cNvPr id="233" name="Google Shape;233;p9"/>
          <p:cNvSpPr txBox="1"/>
          <p:nvPr/>
        </p:nvSpPr>
        <p:spPr>
          <a:xfrm>
            <a:off x="3687052" y="1646841"/>
            <a:ext cx="105711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3000">
                <a:solidFill>
                  <a:srgbClr val="0E0E0E"/>
                </a:solidFill>
                <a:latin typeface="Times New Roman"/>
                <a:ea typeface="Times New Roman"/>
                <a:cs typeface="Times New Roman"/>
                <a:sym typeface="Times New Roman"/>
              </a:rPr>
              <a:t>Tasks and Functions</a:t>
            </a:r>
            <a:endParaRPr>
              <a:latin typeface="Times New Roman"/>
              <a:ea typeface="Times New Roman"/>
              <a:cs typeface="Times New Roman"/>
              <a:sym typeface="Times New Roman"/>
            </a:endParaRPr>
          </a:p>
        </p:txBody>
      </p:sp>
      <p:sp>
        <p:nvSpPr>
          <p:cNvPr id="234" name="Google Shape;234;p9"/>
          <p:cNvSpPr txBox="1"/>
          <p:nvPr/>
        </p:nvSpPr>
        <p:spPr>
          <a:xfrm>
            <a:off x="1028700" y="4928235"/>
            <a:ext cx="4007400" cy="1286400"/>
          </a:xfrm>
          <a:prstGeom prst="rect">
            <a:avLst/>
          </a:prstGeom>
          <a:noFill/>
          <a:ln>
            <a:noFill/>
          </a:ln>
        </p:spPr>
        <p:txBody>
          <a:bodyPr anchorCtr="0" anchor="t" bIns="0" lIns="0" spcFirstLastPara="1" rIns="0" wrap="square" tIns="0">
            <a:spAutoFit/>
          </a:bodyPr>
          <a:lstStyle/>
          <a:p>
            <a:pPr indent="0" lvl="0" marL="0" marR="0" rtl="0" algn="ctr">
              <a:lnSpc>
                <a:spcPct val="139954"/>
              </a:lnSpc>
              <a:spcBef>
                <a:spcPts val="0"/>
              </a:spcBef>
              <a:spcAft>
                <a:spcPts val="0"/>
              </a:spcAft>
              <a:buNone/>
            </a:pPr>
            <a:r>
              <a:rPr b="1" lang="en-US" sz="2200">
                <a:solidFill>
                  <a:srgbClr val="0E0E0E"/>
                </a:solidFill>
                <a:latin typeface="Times New Roman"/>
                <a:ea typeface="Times New Roman"/>
                <a:cs typeface="Times New Roman"/>
                <a:sym typeface="Times New Roman"/>
              </a:rPr>
              <a:t>INFORMATION, CONSULTATION, AND LEGAL SUPPORT</a:t>
            </a:r>
            <a:endParaRPr>
              <a:latin typeface="Times New Roman"/>
              <a:ea typeface="Times New Roman"/>
              <a:cs typeface="Times New Roman"/>
              <a:sym typeface="Times New Roman"/>
            </a:endParaRPr>
          </a:p>
        </p:txBody>
      </p:sp>
      <p:sp>
        <p:nvSpPr>
          <p:cNvPr id="235" name="Google Shape;235;p9"/>
          <p:cNvSpPr txBox="1"/>
          <p:nvPr/>
        </p:nvSpPr>
        <p:spPr>
          <a:xfrm>
            <a:off x="6913516" y="4760595"/>
            <a:ext cx="4007400" cy="338700"/>
          </a:xfrm>
          <a:prstGeom prst="rect">
            <a:avLst/>
          </a:prstGeom>
          <a:noFill/>
          <a:ln>
            <a:noFill/>
          </a:ln>
        </p:spPr>
        <p:txBody>
          <a:bodyPr anchorCtr="0" anchor="t" bIns="0" lIns="0" spcFirstLastPara="1" rIns="0" wrap="square" tIns="0">
            <a:spAutoFit/>
          </a:bodyPr>
          <a:lstStyle/>
          <a:p>
            <a:pPr indent="0" lvl="0" marL="0" marR="0" rtl="0" algn="ctr">
              <a:lnSpc>
                <a:spcPct val="139954"/>
              </a:lnSpc>
              <a:spcBef>
                <a:spcPts val="0"/>
              </a:spcBef>
              <a:spcAft>
                <a:spcPts val="0"/>
              </a:spcAft>
              <a:buNone/>
            </a:pPr>
            <a:r>
              <a:rPr b="1" lang="en-US" sz="2200">
                <a:solidFill>
                  <a:srgbClr val="0E0E0E"/>
                </a:solidFill>
                <a:latin typeface="Times New Roman"/>
                <a:ea typeface="Times New Roman"/>
                <a:cs typeface="Times New Roman"/>
                <a:sym typeface="Times New Roman"/>
              </a:rPr>
              <a:t>PSYCHO-SOCIAL SUPPORT</a:t>
            </a:r>
            <a:endParaRPr>
              <a:latin typeface="Times New Roman"/>
              <a:ea typeface="Times New Roman"/>
              <a:cs typeface="Times New Roman"/>
              <a:sym typeface="Times New Roman"/>
            </a:endParaRPr>
          </a:p>
        </p:txBody>
      </p:sp>
      <p:sp>
        <p:nvSpPr>
          <p:cNvPr id="236" name="Google Shape;236;p9"/>
          <p:cNvSpPr txBox="1"/>
          <p:nvPr/>
        </p:nvSpPr>
        <p:spPr>
          <a:xfrm>
            <a:off x="12375608" y="4760595"/>
            <a:ext cx="4007400" cy="812700"/>
          </a:xfrm>
          <a:prstGeom prst="rect">
            <a:avLst/>
          </a:prstGeom>
          <a:noFill/>
          <a:ln>
            <a:noFill/>
          </a:ln>
        </p:spPr>
        <p:txBody>
          <a:bodyPr anchorCtr="0" anchor="t" bIns="0" lIns="0" spcFirstLastPara="1" rIns="0" wrap="square" tIns="0">
            <a:spAutoFit/>
          </a:bodyPr>
          <a:lstStyle/>
          <a:p>
            <a:pPr indent="0" lvl="0" marL="0" marR="0" rtl="0" algn="ctr">
              <a:lnSpc>
                <a:spcPct val="139954"/>
              </a:lnSpc>
              <a:spcBef>
                <a:spcPts val="0"/>
              </a:spcBef>
              <a:spcAft>
                <a:spcPts val="0"/>
              </a:spcAft>
              <a:buNone/>
            </a:pPr>
            <a:r>
              <a:rPr b="1" lang="en-US" sz="2200">
                <a:solidFill>
                  <a:srgbClr val="0E0E0E"/>
                </a:solidFill>
                <a:latin typeface="Times New Roman"/>
                <a:ea typeface="Times New Roman"/>
                <a:cs typeface="Times New Roman"/>
                <a:sym typeface="Times New Roman"/>
              </a:rPr>
              <a:t>PHYSICAL AND SPORTS REHABILITATION</a:t>
            </a:r>
            <a:endParaRPr>
              <a:latin typeface="Times New Roman"/>
              <a:ea typeface="Times New Roman"/>
              <a:cs typeface="Times New Roman"/>
              <a:sym typeface="Times New Roman"/>
            </a:endParaRPr>
          </a:p>
        </p:txBody>
      </p:sp>
      <p:pic>
        <p:nvPicPr>
          <p:cNvPr id="237" name="Google Shape;237;p9"/>
          <p:cNvPicPr preferRelativeResize="0"/>
          <p:nvPr/>
        </p:nvPicPr>
        <p:blipFill rotWithShape="1">
          <a:blip r:embed="rId6">
            <a:alphaModFix/>
          </a:blip>
          <a:srcRect b="0" l="0" r="0" t="0"/>
          <a:stretch/>
        </p:blipFill>
        <p:spPr>
          <a:xfrm>
            <a:off x="3150240" y="6120257"/>
            <a:ext cx="5081016" cy="2963926"/>
          </a:xfrm>
          <a:prstGeom prst="rect">
            <a:avLst/>
          </a:prstGeom>
          <a:noFill/>
          <a:ln>
            <a:noFill/>
          </a:ln>
        </p:spPr>
      </p:pic>
      <p:pic>
        <p:nvPicPr>
          <p:cNvPr id="238" name="Google Shape;238;p9"/>
          <p:cNvPicPr preferRelativeResize="0"/>
          <p:nvPr/>
        </p:nvPicPr>
        <p:blipFill rotWithShape="1">
          <a:blip r:embed="rId7">
            <a:alphaModFix/>
          </a:blip>
          <a:srcRect b="0" l="0" r="0" t="0"/>
          <a:stretch/>
        </p:blipFill>
        <p:spPr>
          <a:xfrm>
            <a:off x="9351927" y="6120257"/>
            <a:ext cx="5081016" cy="2963926"/>
          </a:xfrm>
          <a:prstGeom prst="rect">
            <a:avLst/>
          </a:prstGeom>
          <a:noFill/>
          <a:ln>
            <a:noFill/>
          </a:ln>
        </p:spPr>
      </p:pic>
      <p:sp>
        <p:nvSpPr>
          <p:cNvPr id="239" name="Google Shape;239;p9"/>
          <p:cNvSpPr txBox="1"/>
          <p:nvPr/>
        </p:nvSpPr>
        <p:spPr>
          <a:xfrm>
            <a:off x="9144000" y="9388793"/>
            <a:ext cx="5604000" cy="812700"/>
          </a:xfrm>
          <a:prstGeom prst="rect">
            <a:avLst/>
          </a:prstGeom>
          <a:noFill/>
          <a:ln>
            <a:noFill/>
          </a:ln>
        </p:spPr>
        <p:txBody>
          <a:bodyPr anchorCtr="0" anchor="t" bIns="0" lIns="0" spcFirstLastPara="1" rIns="0" wrap="square" tIns="0">
            <a:spAutoFit/>
          </a:bodyPr>
          <a:lstStyle/>
          <a:p>
            <a:pPr indent="0" lvl="0" marL="0" marR="0" rtl="0" algn="ctr">
              <a:lnSpc>
                <a:spcPct val="139954"/>
              </a:lnSpc>
              <a:spcBef>
                <a:spcPts val="0"/>
              </a:spcBef>
              <a:spcAft>
                <a:spcPts val="0"/>
              </a:spcAft>
              <a:buNone/>
            </a:pPr>
            <a:r>
              <a:rPr b="1" lang="en-US" sz="2200">
                <a:solidFill>
                  <a:srgbClr val="0E0E0E"/>
                </a:solidFill>
                <a:latin typeface="Times New Roman"/>
                <a:ea typeface="Times New Roman"/>
                <a:cs typeface="Times New Roman"/>
                <a:sym typeface="Times New Roman"/>
              </a:rPr>
              <a:t>PARTNERSHIP AND VOLUNTEER DEVELOPMENT</a:t>
            </a:r>
            <a:endParaRPr>
              <a:latin typeface="Times New Roman"/>
              <a:ea typeface="Times New Roman"/>
              <a:cs typeface="Times New Roman"/>
              <a:sym typeface="Times New Roman"/>
            </a:endParaRPr>
          </a:p>
        </p:txBody>
      </p:sp>
      <p:sp>
        <p:nvSpPr>
          <p:cNvPr id="240" name="Google Shape;240;p9"/>
          <p:cNvSpPr txBox="1"/>
          <p:nvPr/>
        </p:nvSpPr>
        <p:spPr>
          <a:xfrm>
            <a:off x="3418700" y="8875200"/>
            <a:ext cx="4544100" cy="1286400"/>
          </a:xfrm>
          <a:prstGeom prst="rect">
            <a:avLst/>
          </a:prstGeom>
          <a:noFill/>
          <a:ln>
            <a:noFill/>
          </a:ln>
        </p:spPr>
        <p:txBody>
          <a:bodyPr anchorCtr="0" anchor="t" bIns="0" lIns="0" spcFirstLastPara="1" rIns="0" wrap="square" tIns="0">
            <a:spAutoFit/>
          </a:bodyPr>
          <a:lstStyle/>
          <a:p>
            <a:pPr indent="0" lvl="0" marL="0" marR="0" rtl="0" algn="ctr">
              <a:lnSpc>
                <a:spcPct val="139954"/>
              </a:lnSpc>
              <a:spcBef>
                <a:spcPts val="0"/>
              </a:spcBef>
              <a:spcAft>
                <a:spcPts val="0"/>
              </a:spcAft>
              <a:buNone/>
            </a:pPr>
            <a:r>
              <a:rPr b="1" lang="en-US" sz="2200">
                <a:solidFill>
                  <a:srgbClr val="0E0E0E"/>
                </a:solidFill>
                <a:latin typeface="Times New Roman"/>
                <a:ea typeface="Times New Roman"/>
                <a:cs typeface="Times New Roman"/>
                <a:sym typeface="Times New Roman"/>
              </a:rPr>
              <a:t>PROFESSIONAL ADAPTATION AND CAREER DEVELOPMENT. LEISURE AND CULTURE</a:t>
            </a:r>
            <a:endParaRPr>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0"/>
          <p:cNvSpPr/>
          <p:nvPr/>
        </p:nvSpPr>
        <p:spPr>
          <a:xfrm>
            <a:off x="1020825" y="2097275"/>
            <a:ext cx="16230600" cy="785250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46" name="Google Shape;246;p10"/>
          <p:cNvSpPr txBox="1"/>
          <p:nvPr/>
        </p:nvSpPr>
        <p:spPr>
          <a:xfrm>
            <a:off x="845200" y="2004330"/>
            <a:ext cx="16230600" cy="7945500"/>
          </a:xfrm>
          <a:prstGeom prst="rect">
            <a:avLst/>
          </a:prstGeom>
          <a:noFill/>
          <a:ln>
            <a:noFill/>
          </a:ln>
        </p:spPr>
        <p:txBody>
          <a:bodyPr anchorCtr="0" anchor="t" bIns="0" lIns="0" spcFirstLastPara="1" rIns="0" wrap="square" tIns="0">
            <a:spAutoFit/>
          </a:bodyPr>
          <a:lstStyle/>
          <a:p>
            <a:pPr indent="-313055" lvl="1" marL="626111" marR="0" rtl="0" algn="just">
              <a:lnSpc>
                <a:spcPct val="140000"/>
              </a:lnSpc>
              <a:spcBef>
                <a:spcPts val="0"/>
              </a:spcBef>
              <a:spcAft>
                <a:spcPts val="0"/>
              </a:spcAft>
              <a:buClr>
                <a:srgbClr val="0E0E0E"/>
              </a:buClr>
              <a:buSzPts val="2900"/>
              <a:buFont typeface="Arial"/>
              <a:buChar char="•"/>
            </a:pPr>
            <a:r>
              <a:rPr b="0" i="0" lang="en-US" sz="2900" u="none" cap="none" strike="noStrike">
                <a:solidFill>
                  <a:srgbClr val="0E0E0E"/>
                </a:solidFill>
                <a:latin typeface="Libre Franklin"/>
                <a:ea typeface="Libre Franklin"/>
                <a:cs typeface="Libre Franklin"/>
                <a:sym typeface="Libre Franklin"/>
              </a:rPr>
              <a:t>C</a:t>
            </a:r>
            <a:r>
              <a:rPr i="0" lang="en-US" sz="2900" u="none" cap="none" strike="noStrike">
                <a:solidFill>
                  <a:srgbClr val="0E0E0E"/>
                </a:solidFill>
                <a:latin typeface="Times New Roman"/>
                <a:ea typeface="Times New Roman"/>
                <a:cs typeface="Times New Roman"/>
                <a:sym typeface="Times New Roman"/>
              </a:rPr>
              <a:t>urrently, the creation of a veteran hub is being considered on the premises of a former swimming pool facility that belonged to an educational institution but has been unused and non-operational since 2020. The building will be officially transferred to the regional council and placed under the functional management of the Regional Veteran Center</a:t>
            </a:r>
            <a:endParaRPr i="0" sz="2900" u="none" cap="none" strike="noStrike">
              <a:solidFill>
                <a:srgbClr val="0E0E0E"/>
              </a:solidFill>
              <a:latin typeface="Times New Roman"/>
              <a:ea typeface="Times New Roman"/>
              <a:cs typeface="Times New Roman"/>
              <a:sym typeface="Times New Roman"/>
            </a:endParaRPr>
          </a:p>
          <a:p>
            <a:pPr indent="-128905" lvl="1" marL="626111" marR="0" rtl="0" algn="just">
              <a:lnSpc>
                <a:spcPct val="140000"/>
              </a:lnSpc>
              <a:spcBef>
                <a:spcPts val="0"/>
              </a:spcBef>
              <a:spcAft>
                <a:spcPts val="0"/>
              </a:spcAft>
              <a:buClr>
                <a:schemeClr val="dk1"/>
              </a:buClr>
              <a:buSzPts val="2900"/>
              <a:buFont typeface="Arial"/>
              <a:buNone/>
            </a:pPr>
            <a:r>
              <a:t/>
            </a:r>
            <a:endParaRPr i="0" sz="2900" u="none" cap="none" strike="noStrike">
              <a:solidFill>
                <a:srgbClr val="0E0E0E"/>
              </a:solidFill>
              <a:latin typeface="Times New Roman"/>
              <a:ea typeface="Times New Roman"/>
              <a:cs typeface="Times New Roman"/>
              <a:sym typeface="Times New Roman"/>
            </a:endParaRPr>
          </a:p>
          <a:p>
            <a:pPr indent="-313055" lvl="1" marL="626111" marR="0" rtl="0" algn="just">
              <a:lnSpc>
                <a:spcPct val="140000"/>
              </a:lnSpc>
              <a:spcBef>
                <a:spcPts val="0"/>
              </a:spcBef>
              <a:spcAft>
                <a:spcPts val="0"/>
              </a:spcAft>
              <a:buClr>
                <a:srgbClr val="0E0E0E"/>
              </a:buClr>
              <a:buSzPts val="2900"/>
              <a:buFont typeface="Times New Roman"/>
              <a:buChar char="•"/>
            </a:pPr>
            <a:r>
              <a:rPr i="0" lang="en-US" sz="2900" u="none" cap="none" strike="noStrike">
                <a:solidFill>
                  <a:srgbClr val="0E0E0E"/>
                </a:solidFill>
                <a:latin typeface="Times New Roman"/>
                <a:ea typeface="Times New Roman"/>
                <a:cs typeface="Times New Roman"/>
                <a:sym typeface="Times New Roman"/>
              </a:rPr>
              <a:t>It is a two-story building that previously housed large and small swimming pools, along with appropriate sanitary and technical facilities. However, the potential of these existing spaces—once renovated and brought up to standards—allows for the development of functional, accessible areas to implement various tasks</a:t>
            </a:r>
            <a:endParaRPr i="0" sz="2900" u="none" cap="none" strike="noStrike">
              <a:solidFill>
                <a:srgbClr val="0E0E0E"/>
              </a:solidFill>
              <a:latin typeface="Times New Roman"/>
              <a:ea typeface="Times New Roman"/>
              <a:cs typeface="Times New Roman"/>
              <a:sym typeface="Times New Roman"/>
            </a:endParaRPr>
          </a:p>
          <a:p>
            <a:pPr indent="-128905" lvl="1" marL="626111" marR="0" rtl="0" algn="just">
              <a:lnSpc>
                <a:spcPct val="140000"/>
              </a:lnSpc>
              <a:spcBef>
                <a:spcPts val="0"/>
              </a:spcBef>
              <a:spcAft>
                <a:spcPts val="0"/>
              </a:spcAft>
              <a:buClr>
                <a:schemeClr val="dk1"/>
              </a:buClr>
              <a:buSzPts val="2900"/>
              <a:buFont typeface="Arial"/>
              <a:buNone/>
            </a:pPr>
            <a:r>
              <a:t/>
            </a:r>
            <a:endParaRPr i="0" sz="2900" u="none" cap="none" strike="noStrike">
              <a:solidFill>
                <a:srgbClr val="0E0E0E"/>
              </a:solidFill>
              <a:latin typeface="Times New Roman"/>
              <a:ea typeface="Times New Roman"/>
              <a:cs typeface="Times New Roman"/>
              <a:sym typeface="Times New Roman"/>
            </a:endParaRPr>
          </a:p>
          <a:p>
            <a:pPr indent="-313055" lvl="1" marL="626111" marR="0" rtl="0" algn="just">
              <a:lnSpc>
                <a:spcPct val="140000"/>
              </a:lnSpc>
              <a:spcBef>
                <a:spcPts val="0"/>
              </a:spcBef>
              <a:spcAft>
                <a:spcPts val="0"/>
              </a:spcAft>
              <a:buClr>
                <a:srgbClr val="0E0E0E"/>
              </a:buClr>
              <a:buSzPts val="2900"/>
              <a:buFont typeface="Times New Roman"/>
              <a:buChar char="•"/>
            </a:pPr>
            <a:r>
              <a:rPr i="0" lang="en-US" sz="2900" u="none" cap="none" strike="noStrike">
                <a:solidFill>
                  <a:srgbClr val="0E0E0E"/>
                </a:solidFill>
                <a:latin typeface="Times New Roman"/>
                <a:ea typeface="Times New Roman"/>
                <a:cs typeface="Times New Roman"/>
                <a:sym typeface="Times New Roman"/>
              </a:rPr>
              <a:t>The building is in a residential district but has convenient transport connections. It sits within a recreational zone: near a city park, a river, and a stadium. Less than one kilometer away is Sumy state university’s Athletics Arena and a hotel-dormitory, which can serve as additional functional infrastructure</a:t>
            </a:r>
            <a:endParaRPr>
              <a:latin typeface="Times New Roman"/>
              <a:ea typeface="Times New Roman"/>
              <a:cs typeface="Times New Roman"/>
              <a:sym typeface="Times New Roman"/>
            </a:endParaRPr>
          </a:p>
        </p:txBody>
      </p:sp>
      <p:sp>
        <p:nvSpPr>
          <p:cNvPr id="247" name="Google Shape;247;p10"/>
          <p:cNvSpPr txBox="1"/>
          <p:nvPr/>
        </p:nvSpPr>
        <p:spPr>
          <a:xfrm>
            <a:off x="1343091" y="316230"/>
            <a:ext cx="15601800" cy="1440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99" u="none">
                <a:solidFill>
                  <a:srgbClr val="353235"/>
                </a:solidFill>
                <a:latin typeface="Times New Roman"/>
                <a:ea typeface="Times New Roman"/>
                <a:cs typeface="Times New Roman"/>
                <a:sym typeface="Times New Roman"/>
              </a:rPr>
              <a:t>SUMY </a:t>
            </a:r>
            <a:r>
              <a:rPr lang="en-US" sz="3899" u="none">
                <a:solidFill>
                  <a:srgbClr val="353235"/>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ctr">
              <a:lnSpc>
                <a:spcPct val="140010"/>
              </a:lnSpc>
              <a:spcBef>
                <a:spcPts val="0"/>
              </a:spcBef>
              <a:spcAft>
                <a:spcPts val="0"/>
              </a:spcAft>
              <a:buNone/>
            </a:pPr>
            <a:r>
              <a:rPr lang="en-US" sz="3899" u="none">
                <a:solidFill>
                  <a:srgbClr val="353235"/>
                </a:solidFill>
                <a:latin typeface="Times New Roman"/>
                <a:ea typeface="Times New Roman"/>
                <a:cs typeface="Times New Roman"/>
                <a:sym typeface="Times New Roman"/>
              </a:rPr>
              <a:t> From Idea – Through Experience – To Implementation</a:t>
            </a:r>
            <a:endParaRPr>
              <a:latin typeface="Times New Roman"/>
              <a:ea typeface="Times New Roman"/>
              <a:cs typeface="Times New Roman"/>
              <a:sym typeface="Times New Roman"/>
            </a:endParaRPr>
          </a:p>
        </p:txBody>
      </p:sp>
      <p:grpSp>
        <p:nvGrpSpPr>
          <p:cNvPr id="248" name="Google Shape;248;p10"/>
          <p:cNvGrpSpPr/>
          <p:nvPr/>
        </p:nvGrpSpPr>
        <p:grpSpPr>
          <a:xfrm>
            <a:off x="2590800" y="1132545"/>
            <a:ext cx="636584" cy="576064"/>
            <a:chOff x="6257925" y="1741488"/>
            <a:chExt cx="406400" cy="298450"/>
          </a:xfrm>
        </p:grpSpPr>
        <p:sp>
          <p:nvSpPr>
            <p:cNvPr id="249" name="Google Shape;249;p10"/>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250" name="Google Shape;250;p10"/>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1"/>
          <p:cNvSpPr/>
          <p:nvPr/>
        </p:nvSpPr>
        <p:spPr>
          <a:xfrm>
            <a:off x="-28074" y="1705350"/>
            <a:ext cx="8638674" cy="5274094"/>
          </a:xfrm>
          <a:custGeom>
            <a:rect b="b" l="l" r="r" t="t"/>
            <a:pathLst>
              <a:path extrusionOk="0" h="4992317" w="8887574">
                <a:moveTo>
                  <a:pt x="0" y="0"/>
                </a:moveTo>
                <a:lnTo>
                  <a:pt x="8887574" y="0"/>
                </a:lnTo>
                <a:lnTo>
                  <a:pt x="8887574" y="4992317"/>
                </a:lnTo>
                <a:lnTo>
                  <a:pt x="0" y="49923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1"/>
          <p:cNvSpPr/>
          <p:nvPr/>
        </p:nvSpPr>
        <p:spPr>
          <a:xfrm>
            <a:off x="9144000" y="1705350"/>
            <a:ext cx="9144001" cy="5274094"/>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0" l="-110" r="-11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12"/>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map of a city&#10;&#10;AI-generated content may be incorrect." id="262" name="Google Shape;262;p12"/>
          <p:cNvPicPr preferRelativeResize="0"/>
          <p:nvPr/>
        </p:nvPicPr>
        <p:blipFill rotWithShape="1">
          <a:blip r:embed="rId3">
            <a:alphaModFix/>
          </a:blip>
          <a:srcRect b="18" l="0" r="0" t="0"/>
          <a:stretch/>
        </p:blipFill>
        <p:spPr>
          <a:xfrm>
            <a:off x="20" y="1923"/>
            <a:ext cx="18287980" cy="10285077"/>
          </a:xfrm>
          <a:prstGeom prst="rect">
            <a:avLst/>
          </a:prstGeom>
          <a:noFill/>
          <a:ln>
            <a:noFill/>
          </a:ln>
        </p:spPr>
      </p:pic>
      <p:sp>
        <p:nvSpPr>
          <p:cNvPr id="263" name="Google Shape;263;p12"/>
          <p:cNvSpPr/>
          <p:nvPr/>
        </p:nvSpPr>
        <p:spPr>
          <a:xfrm>
            <a:off x="261134" y="2590977"/>
            <a:ext cx="9088260" cy="5105046"/>
          </a:xfrm>
          <a:custGeom>
            <a:rect b="b" l="l" r="r" t="t"/>
            <a:pathLst>
              <a:path extrusionOk="0" h="5105046" w="9088260">
                <a:moveTo>
                  <a:pt x="0" y="0"/>
                </a:moveTo>
                <a:lnTo>
                  <a:pt x="9088260" y="0"/>
                </a:lnTo>
                <a:lnTo>
                  <a:pt x="9088260" y="5105046"/>
                </a:lnTo>
                <a:lnTo>
                  <a:pt x="0" y="51050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13"/>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map of a building&#10;&#10;AI-generated content may be incorrect." id="269" name="Google Shape;269;p13"/>
          <p:cNvPicPr preferRelativeResize="0"/>
          <p:nvPr/>
        </p:nvPicPr>
        <p:blipFill rotWithShape="1">
          <a:blip r:embed="rId3">
            <a:alphaModFix/>
          </a:blip>
          <a:srcRect b="18" l="0" r="0" t="0"/>
          <a:stretch/>
        </p:blipFill>
        <p:spPr>
          <a:xfrm>
            <a:off x="20" y="1923"/>
            <a:ext cx="18287980" cy="10285077"/>
          </a:xfrm>
          <a:prstGeom prst="rect">
            <a:avLst/>
          </a:prstGeom>
          <a:noFill/>
          <a:ln>
            <a:noFill/>
          </a:ln>
        </p:spPr>
      </p:pic>
      <p:pic>
        <p:nvPicPr>
          <p:cNvPr id="270" name="Google Shape;270;p13"/>
          <p:cNvPicPr preferRelativeResize="0"/>
          <p:nvPr/>
        </p:nvPicPr>
        <p:blipFill rotWithShape="1">
          <a:blip r:embed="rId4">
            <a:alphaModFix/>
          </a:blip>
          <a:srcRect b="0" l="0" r="0" t="0"/>
          <a:stretch/>
        </p:blipFill>
        <p:spPr>
          <a:xfrm>
            <a:off x="0" y="2552700"/>
            <a:ext cx="7772400" cy="4371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14"/>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lueprint of a building&#10;&#10;AI-generated content may be incorrect." id="276" name="Google Shape;276;p14"/>
          <p:cNvPicPr preferRelativeResize="0"/>
          <p:nvPr/>
        </p:nvPicPr>
        <p:blipFill rotWithShape="1">
          <a:blip r:embed="rId3">
            <a:alphaModFix/>
          </a:blip>
          <a:srcRect b="18" l="0" r="0" t="0"/>
          <a:stretch/>
        </p:blipFill>
        <p:spPr>
          <a:xfrm>
            <a:off x="20" y="1923"/>
            <a:ext cx="18287980" cy="10285077"/>
          </a:xfrm>
          <a:prstGeom prst="rect">
            <a:avLst/>
          </a:prstGeom>
          <a:noFill/>
          <a:ln>
            <a:noFill/>
          </a:ln>
        </p:spPr>
      </p:pic>
      <p:pic>
        <p:nvPicPr>
          <p:cNvPr descr="A building with many windows&#10;&#10;AI-generated content may be incorrect." id="277" name="Google Shape;277;p14"/>
          <p:cNvPicPr preferRelativeResize="0"/>
          <p:nvPr/>
        </p:nvPicPr>
        <p:blipFill rotWithShape="1">
          <a:blip r:embed="rId4">
            <a:alphaModFix/>
          </a:blip>
          <a:srcRect b="0" l="0" r="0" t="0"/>
          <a:stretch/>
        </p:blipFill>
        <p:spPr>
          <a:xfrm>
            <a:off x="0" y="3061930"/>
            <a:ext cx="7414869" cy="41631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5"/>
          <p:cNvSpPr/>
          <p:nvPr/>
        </p:nvSpPr>
        <p:spPr>
          <a:xfrm>
            <a:off x="1028700" y="1699681"/>
            <a:ext cx="16230600" cy="822960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5"/>
          <p:cNvSpPr txBox="1"/>
          <p:nvPr/>
        </p:nvSpPr>
        <p:spPr>
          <a:xfrm>
            <a:off x="1028700" y="1756525"/>
            <a:ext cx="16230600" cy="8865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3000">
                <a:solidFill>
                  <a:srgbClr val="0E0E0E"/>
                </a:solidFill>
                <a:latin typeface="Times New Roman"/>
                <a:ea typeface="Times New Roman"/>
                <a:cs typeface="Times New Roman"/>
                <a:sym typeface="Times New Roman"/>
              </a:rPr>
              <a:t>The project proposes:</a:t>
            </a:r>
            <a:endParaRPr>
              <a:latin typeface="Times New Roman"/>
              <a:ea typeface="Times New Roman"/>
              <a:cs typeface="Times New Roman"/>
              <a:sym typeface="Times New Roman"/>
            </a:endParaRPr>
          </a:p>
          <a:p>
            <a:pPr indent="-323850" lvl="1" marL="647700" marR="0" rtl="0" algn="just">
              <a:lnSpc>
                <a:spcPct val="140000"/>
              </a:lnSpc>
              <a:spcBef>
                <a:spcPts val="0"/>
              </a:spcBef>
              <a:spcAft>
                <a:spcPts val="0"/>
              </a:spcAft>
              <a:buClr>
                <a:srgbClr val="0E0E0E"/>
              </a:buClr>
              <a:buSzPts val="3000"/>
              <a:buFont typeface="Times New Roman"/>
              <a:buChar char="•"/>
            </a:pPr>
            <a:r>
              <a:rPr i="0" lang="en-US" sz="3000" u="none" cap="none" strike="noStrike">
                <a:solidFill>
                  <a:srgbClr val="0E0E0E"/>
                </a:solidFill>
                <a:latin typeface="Times New Roman"/>
                <a:ea typeface="Times New Roman"/>
                <a:cs typeface="Times New Roman"/>
                <a:sym typeface="Times New Roman"/>
              </a:rPr>
              <a:t>Redevelopment and proper zoning of the surrounding area;</a:t>
            </a:r>
            <a:endParaRPr>
              <a:latin typeface="Times New Roman"/>
              <a:ea typeface="Times New Roman"/>
              <a:cs typeface="Times New Roman"/>
              <a:sym typeface="Times New Roman"/>
            </a:endParaRPr>
          </a:p>
          <a:p>
            <a:pPr indent="-323850" lvl="1" marL="647700" marR="0" rtl="0" algn="just">
              <a:lnSpc>
                <a:spcPct val="140000"/>
              </a:lnSpc>
              <a:spcBef>
                <a:spcPts val="0"/>
              </a:spcBef>
              <a:spcAft>
                <a:spcPts val="0"/>
              </a:spcAft>
              <a:buClr>
                <a:srgbClr val="0E0E0E"/>
              </a:buClr>
              <a:buSzPts val="3000"/>
              <a:buFont typeface="Times New Roman"/>
              <a:buChar char="•"/>
            </a:pPr>
            <a:r>
              <a:rPr i="0" lang="en-US" sz="3000" u="none" cap="none" strike="noStrike">
                <a:solidFill>
                  <a:srgbClr val="0E0E0E"/>
                </a:solidFill>
                <a:latin typeface="Times New Roman"/>
                <a:ea typeface="Times New Roman"/>
                <a:cs typeface="Times New Roman"/>
                <a:sym typeface="Times New Roman"/>
              </a:rPr>
              <a:t>Renovation and major refurbishment of the two existing floors;</a:t>
            </a:r>
            <a:endParaRPr>
              <a:latin typeface="Times New Roman"/>
              <a:ea typeface="Times New Roman"/>
              <a:cs typeface="Times New Roman"/>
              <a:sym typeface="Times New Roman"/>
            </a:endParaRPr>
          </a:p>
          <a:p>
            <a:pPr indent="-323850" lvl="1" marL="647700" marR="0" rtl="0" algn="just">
              <a:lnSpc>
                <a:spcPct val="140000"/>
              </a:lnSpc>
              <a:spcBef>
                <a:spcPts val="0"/>
              </a:spcBef>
              <a:spcAft>
                <a:spcPts val="0"/>
              </a:spcAft>
              <a:buClr>
                <a:srgbClr val="0E0E0E"/>
              </a:buClr>
              <a:buSzPts val="3000"/>
              <a:buFont typeface="Times New Roman"/>
              <a:buChar char="•"/>
            </a:pPr>
            <a:r>
              <a:rPr i="0" lang="en-US" sz="3000" u="none" cap="none" strike="noStrike">
                <a:solidFill>
                  <a:srgbClr val="0E0E0E"/>
                </a:solidFill>
                <a:latin typeface="Times New Roman"/>
                <a:ea typeface="Times New Roman"/>
                <a:cs typeface="Times New Roman"/>
                <a:sym typeface="Times New Roman"/>
              </a:rPr>
              <a:t>Additional construction of a third floor.</a:t>
            </a:r>
            <a:endParaRPr>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t/>
            </a:r>
            <a:endParaRPr sz="3000">
              <a:solidFill>
                <a:srgbClr val="0E0E0E"/>
              </a:solidFill>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rPr lang="en-US" sz="3000">
                <a:solidFill>
                  <a:srgbClr val="0E0E0E"/>
                </a:solidFill>
                <a:latin typeface="Times New Roman"/>
                <a:ea typeface="Times New Roman"/>
                <a:cs typeface="Times New Roman"/>
                <a:sym typeface="Times New Roman"/>
              </a:rPr>
              <a:t>The building plan includes ramps, internal and external inclusive elevators, and fully meets accessibility standards and requirements. At the same time, its internal layout is highly flexible, allowing most spaces to be adapted to current needs.</a:t>
            </a:r>
            <a:endParaRPr>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rPr lang="en-US" sz="3000">
                <a:solidFill>
                  <a:srgbClr val="0E0E0E"/>
                </a:solidFill>
                <a:latin typeface="Times New Roman"/>
                <a:ea typeface="Times New Roman"/>
                <a:cs typeface="Times New Roman"/>
                <a:sym typeface="Times New Roman"/>
              </a:rPr>
              <a:t>In the future, the facility has the potential for expansion to include areas such as several rooms for temporary stays with overnight accommodation, showers, a kitchen, a media studio, a workshop, and more.</a:t>
            </a:r>
            <a:endParaRPr sz="3000">
              <a:solidFill>
                <a:srgbClr val="0E0E0E"/>
              </a:solidFill>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rPr lang="en-US" sz="3000">
                <a:solidFill>
                  <a:srgbClr val="0E0E0E"/>
                </a:solidFill>
                <a:latin typeface="Times New Roman"/>
                <a:ea typeface="Times New Roman"/>
                <a:cs typeface="Times New Roman"/>
                <a:sym typeface="Times New Roman"/>
              </a:rPr>
              <a:t>The site plan provides for an inclusive, accessible entrance, a driveway and parking area, a green zone that could feature an art alley and a relaxation area, and further away—an inclusive sports ground.</a:t>
            </a:r>
            <a:endParaRPr>
              <a:latin typeface="Times New Roman"/>
              <a:ea typeface="Times New Roman"/>
              <a:cs typeface="Times New Roman"/>
              <a:sym typeface="Times New Roman"/>
            </a:endParaRPr>
          </a:p>
          <a:p>
            <a:pPr indent="0" lvl="0" marL="0" marR="0" rtl="0" algn="just">
              <a:lnSpc>
                <a:spcPct val="303300"/>
              </a:lnSpc>
              <a:spcBef>
                <a:spcPts val="0"/>
              </a:spcBef>
              <a:spcAft>
                <a:spcPts val="0"/>
              </a:spcAft>
              <a:buNone/>
            </a:pPr>
            <a:r>
              <a:t/>
            </a:r>
            <a:endParaRPr sz="3000">
              <a:solidFill>
                <a:srgbClr val="0E0E0E"/>
              </a:solidFill>
              <a:latin typeface="Libre Franklin"/>
              <a:ea typeface="Libre Franklin"/>
              <a:cs typeface="Libre Franklin"/>
              <a:sym typeface="Libre Franklin"/>
            </a:endParaRPr>
          </a:p>
        </p:txBody>
      </p:sp>
      <p:sp>
        <p:nvSpPr>
          <p:cNvPr id="284" name="Google Shape;284;p15"/>
          <p:cNvSpPr txBox="1"/>
          <p:nvPr/>
        </p:nvSpPr>
        <p:spPr>
          <a:xfrm>
            <a:off x="1343091" y="316230"/>
            <a:ext cx="15601800" cy="1440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99" u="none">
                <a:solidFill>
                  <a:srgbClr val="353235"/>
                </a:solidFill>
                <a:latin typeface="Times New Roman"/>
                <a:ea typeface="Times New Roman"/>
                <a:cs typeface="Times New Roman"/>
                <a:sym typeface="Times New Roman"/>
              </a:rPr>
              <a:t>SUMY </a:t>
            </a:r>
            <a:r>
              <a:rPr lang="en-US" sz="3899" u="none">
                <a:solidFill>
                  <a:srgbClr val="353235"/>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ctr">
              <a:lnSpc>
                <a:spcPct val="140010"/>
              </a:lnSpc>
              <a:spcBef>
                <a:spcPts val="0"/>
              </a:spcBef>
              <a:spcAft>
                <a:spcPts val="0"/>
              </a:spcAft>
              <a:buNone/>
            </a:pPr>
            <a:r>
              <a:rPr lang="en-US" sz="3899" u="none">
                <a:solidFill>
                  <a:srgbClr val="353235"/>
                </a:solidFill>
                <a:latin typeface="Times New Roman"/>
                <a:ea typeface="Times New Roman"/>
                <a:cs typeface="Times New Roman"/>
                <a:sym typeface="Times New Roman"/>
              </a:rPr>
              <a:t> From Idea – Through Experience – To Implementation</a:t>
            </a:r>
            <a:endParaRPr>
              <a:latin typeface="Times New Roman"/>
              <a:ea typeface="Times New Roman"/>
              <a:cs typeface="Times New Roman"/>
              <a:sym typeface="Times New Roman"/>
            </a:endParaRPr>
          </a:p>
        </p:txBody>
      </p:sp>
      <p:grpSp>
        <p:nvGrpSpPr>
          <p:cNvPr id="285" name="Google Shape;285;p15"/>
          <p:cNvGrpSpPr/>
          <p:nvPr/>
        </p:nvGrpSpPr>
        <p:grpSpPr>
          <a:xfrm>
            <a:off x="2438400" y="1077083"/>
            <a:ext cx="636584" cy="576064"/>
            <a:chOff x="6257925" y="1741488"/>
            <a:chExt cx="406400" cy="298450"/>
          </a:xfrm>
        </p:grpSpPr>
        <p:sp>
          <p:nvSpPr>
            <p:cNvPr id="286" name="Google Shape;286;p15"/>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287" name="Google Shape;287;p15"/>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6"/>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parking lot and flags&#10;&#10;AI-generated content may be incorrect." id="293" name="Google Shape;293;p16"/>
          <p:cNvPicPr preferRelativeResize="0"/>
          <p:nvPr/>
        </p:nvPicPr>
        <p:blipFill rotWithShape="1">
          <a:blip r:embed="rId3">
            <a:alphaModFix/>
          </a:blip>
          <a:srcRect b="15933" l="0" r="0" t="4576"/>
          <a:stretch/>
        </p:blipFill>
        <p:spPr>
          <a:xfrm>
            <a:off x="20" y="1923"/>
            <a:ext cx="18287980" cy="102850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17"/>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lot of cars parked in front of it&#10;&#10;AI-generated content may be incorrect." id="299" name="Google Shape;299;p17"/>
          <p:cNvPicPr preferRelativeResize="0"/>
          <p:nvPr/>
        </p:nvPicPr>
        <p:blipFill rotWithShape="1">
          <a:blip r:embed="rId3">
            <a:alphaModFix/>
          </a:blip>
          <a:srcRect b="19750" l="0" r="0" t="760"/>
          <a:stretch/>
        </p:blipFill>
        <p:spPr>
          <a:xfrm>
            <a:off x="20" y="1923"/>
            <a:ext cx="18287980" cy="102850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18"/>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garden and trees&#10;&#10;AI-generated content may be incorrect." id="305" name="Google Shape;305;p18"/>
          <p:cNvPicPr preferRelativeResize="0"/>
          <p:nvPr/>
        </p:nvPicPr>
        <p:blipFill rotWithShape="1">
          <a:blip r:embed="rId3">
            <a:alphaModFix/>
          </a:blip>
          <a:srcRect b="10884" l="0" r="0" t="9626"/>
          <a:stretch/>
        </p:blipFill>
        <p:spPr>
          <a:xfrm>
            <a:off x="20" y="1923"/>
            <a:ext cx="18287980" cy="102850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39fda0d7db6_0_0"/>
          <p:cNvSpPr txBox="1"/>
          <p:nvPr/>
        </p:nvSpPr>
        <p:spPr>
          <a:xfrm>
            <a:off x="1969950" y="2558750"/>
            <a:ext cx="10044600" cy="6988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Statistic Data: the Human Dimension (page 2)</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Justification and Problem Statement (page 3)</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Current Status and Achievements (page 4)</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Where We Are Today and What We Already Have (page 5)</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Reintegration Ecosystem (page 6)</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Comprehensive Veteran Center (pages 7–8)</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Mission and Tasks (page 9)</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From Idea to Implementation (page 10)</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Planning (pages 11–14)</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The Project Proposes (page 15)</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Future Building Design (pages 16–24)</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First Floor (pages 25–32)</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Second Floor (pages 33–42)</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Third Floor (pages 43–44)</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Expected Outcomes (page 45)</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Letter of Support (page 46)</a:t>
            </a:r>
            <a:endParaRPr sz="2600">
              <a:latin typeface="Times New Roman"/>
              <a:ea typeface="Times New Roman"/>
              <a:cs typeface="Times New Roman"/>
              <a:sym typeface="Times New Roman"/>
            </a:endParaRPr>
          </a:p>
          <a:p>
            <a:pPr indent="-393700" lvl="0" marL="457200" rtl="0" algn="l">
              <a:spcBef>
                <a:spcPts val="0"/>
              </a:spcBef>
              <a:spcAft>
                <a:spcPts val="0"/>
              </a:spcAft>
              <a:buSzPts val="2600"/>
              <a:buFont typeface="Times New Roman"/>
              <a:buAutoNum type="arabicPeriod"/>
            </a:pPr>
            <a:r>
              <a:rPr lang="en-US" sz="2600">
                <a:latin typeface="Times New Roman"/>
                <a:ea typeface="Times New Roman"/>
                <a:cs typeface="Times New Roman"/>
                <a:sym typeface="Times New Roman"/>
              </a:rPr>
              <a:t>Project Group (page 48)</a:t>
            </a:r>
            <a:endParaRPr sz="2600">
              <a:latin typeface="Times New Roman"/>
              <a:ea typeface="Times New Roman"/>
              <a:cs typeface="Times New Roman"/>
              <a:sym typeface="Times New Roman"/>
            </a:endParaRPr>
          </a:p>
        </p:txBody>
      </p:sp>
      <p:sp>
        <p:nvSpPr>
          <p:cNvPr id="101" name="Google Shape;101;g39fda0d7db6_0_0"/>
          <p:cNvSpPr txBox="1"/>
          <p:nvPr/>
        </p:nvSpPr>
        <p:spPr>
          <a:xfrm>
            <a:off x="8291075" y="1060750"/>
            <a:ext cx="30000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100">
                <a:latin typeface="Times New Roman"/>
                <a:ea typeface="Times New Roman"/>
                <a:cs typeface="Times New Roman"/>
                <a:sym typeface="Times New Roman"/>
              </a:rPr>
              <a:t>Contents</a:t>
            </a:r>
            <a:endParaRPr sz="51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19"/>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garden and a parking lot&#10;&#10;AI-generated content may be incorrect." id="311" name="Google Shape;311;p19"/>
          <p:cNvPicPr preferRelativeResize="0"/>
          <p:nvPr/>
        </p:nvPicPr>
        <p:blipFill rotWithShape="1">
          <a:blip r:embed="rId3">
            <a:alphaModFix/>
          </a:blip>
          <a:srcRect b="7167" l="0" r="0" t="13341"/>
          <a:stretch/>
        </p:blipFill>
        <p:spPr>
          <a:xfrm>
            <a:off x="20" y="1923"/>
            <a:ext cx="18287980" cy="102850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pic>
        <p:nvPicPr>
          <p:cNvPr descr="A building with a lot of windows&#10;&#10;AI-generated content may be incorrect." id="316" name="Google Shape;316;p20"/>
          <p:cNvPicPr preferRelativeResize="0"/>
          <p:nvPr/>
        </p:nvPicPr>
        <p:blipFill rotWithShape="1">
          <a:blip r:embed="rId3">
            <a:alphaModFix/>
          </a:blip>
          <a:srcRect b="5280" l="0" r="1" t="15257"/>
          <a:stretch/>
        </p:blipFill>
        <p:spPr>
          <a:xfrm>
            <a:off x="-9882" y="10"/>
            <a:ext cx="18297882" cy="10286990"/>
          </a:xfrm>
          <a:prstGeom prst="rect">
            <a:avLst/>
          </a:prstGeom>
          <a:noFill/>
          <a:ln>
            <a:noFill/>
          </a:ln>
        </p:spPr>
      </p:pic>
      <p:sp>
        <p:nvSpPr>
          <p:cNvPr id="317" name="Google Shape;317;p20"/>
          <p:cNvSpPr/>
          <p:nvPr/>
        </p:nvSpPr>
        <p:spPr>
          <a:xfrm rot="-5400000">
            <a:off x="6516993" y="-1480460"/>
            <a:ext cx="5268390" cy="18302384"/>
          </a:xfrm>
          <a:prstGeom prst="rect">
            <a:avLst/>
          </a:prstGeom>
          <a:gradFill>
            <a:gsLst>
              <a:gs pos="0">
                <a:srgbClr val="000000">
                  <a:alpha val="0"/>
                </a:srgbClr>
              </a:gs>
              <a:gs pos="10000">
                <a:srgbClr val="000000">
                  <a:alpha val="0"/>
                </a:srgbClr>
              </a:gs>
              <a:gs pos="55000">
                <a:srgbClr val="000000">
                  <a:alpha val="24705"/>
                </a:srgbClr>
              </a:gs>
              <a:gs pos="100000">
                <a:srgbClr val="000000">
                  <a:alpha val="63921"/>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18" name="Google Shape;318;p20"/>
          <p:cNvCxnSpPr/>
          <p:nvPr/>
        </p:nvCxnSpPr>
        <p:spPr>
          <a:xfrm>
            <a:off x="1297710" y="8949072"/>
            <a:ext cx="1105408" cy="0"/>
          </a:xfrm>
          <a:prstGeom prst="straightConnector1">
            <a:avLst/>
          </a:prstGeom>
          <a:noFill/>
          <a:ln cap="flat" cmpd="sng" w="57150">
            <a:solidFill>
              <a:schemeClr val="accent4"/>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21"/>
          <p:cNvSpPr/>
          <p:nvPr/>
        </p:nvSpPr>
        <p:spPr>
          <a:xfrm>
            <a:off x="2286"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curved roof&#10;&#10;AI-generated content may be incorrect." id="324" name="Google Shape;324;p21"/>
          <p:cNvPicPr preferRelativeResize="0"/>
          <p:nvPr/>
        </p:nvPicPr>
        <p:blipFill rotWithShape="1">
          <a:blip r:embed="rId3">
            <a:alphaModFix/>
          </a:blip>
          <a:srcRect b="9078" l="0" r="0" t="9863"/>
          <a:stretch/>
        </p:blipFill>
        <p:spPr>
          <a:xfrm>
            <a:off x="482596" y="835783"/>
            <a:ext cx="8503026" cy="8615427"/>
          </a:xfrm>
          <a:prstGeom prst="rect">
            <a:avLst/>
          </a:prstGeom>
          <a:noFill/>
          <a:ln>
            <a:noFill/>
          </a:ln>
        </p:spPr>
      </p:pic>
      <p:pic>
        <p:nvPicPr>
          <p:cNvPr descr="A building with people walking around&#10;&#10;AI-generated content may be incorrect." id="325" name="Google Shape;325;p21"/>
          <p:cNvPicPr preferRelativeResize="0"/>
          <p:nvPr/>
        </p:nvPicPr>
        <p:blipFill rotWithShape="1">
          <a:blip r:embed="rId4">
            <a:alphaModFix/>
          </a:blip>
          <a:srcRect b="7671" l="0" r="-1" t="24769"/>
          <a:stretch/>
        </p:blipFill>
        <p:spPr>
          <a:xfrm>
            <a:off x="9293062" y="835783"/>
            <a:ext cx="8512340" cy="86154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22"/>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courtyard and parking lot&#10;&#10;AI-generated content may be incorrect." id="331" name="Google Shape;331;p22"/>
          <p:cNvPicPr preferRelativeResize="0"/>
          <p:nvPr/>
        </p:nvPicPr>
        <p:blipFill rotWithShape="1">
          <a:blip r:embed="rId3">
            <a:alphaModFix/>
          </a:blip>
          <a:srcRect b="12583" l="0" r="0" t="7926"/>
          <a:stretch/>
        </p:blipFill>
        <p:spPr>
          <a:xfrm>
            <a:off x="20" y="1923"/>
            <a:ext cx="18287980" cy="102850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pic>
        <p:nvPicPr>
          <p:cNvPr descr="A building with flags in front of it&#10;&#10;AI-generated content may be incorrect." id="336" name="Google Shape;336;p23"/>
          <p:cNvPicPr preferRelativeResize="0"/>
          <p:nvPr/>
        </p:nvPicPr>
        <p:blipFill rotWithShape="1">
          <a:blip r:embed="rId3">
            <a:alphaModFix/>
          </a:blip>
          <a:srcRect b="14053" l="0" r="0" t="6440"/>
          <a:stretch/>
        </p:blipFill>
        <p:spPr>
          <a:xfrm>
            <a:off x="20" y="10"/>
            <a:ext cx="18287980" cy="10286990"/>
          </a:xfrm>
          <a:prstGeom prst="rect">
            <a:avLst/>
          </a:prstGeom>
          <a:noFill/>
          <a:ln>
            <a:noFill/>
          </a:ln>
        </p:spPr>
      </p:pic>
      <p:sp>
        <p:nvSpPr>
          <p:cNvPr id="337" name="Google Shape;337;p23"/>
          <p:cNvSpPr/>
          <p:nvPr/>
        </p:nvSpPr>
        <p:spPr>
          <a:xfrm>
            <a:off x="189309" y="172789"/>
            <a:ext cx="17909382" cy="9941421"/>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24"/>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a garden and trees&#10;&#10;AI-generated content may be incorrect." id="343" name="Google Shape;343;p24"/>
          <p:cNvPicPr preferRelativeResize="0"/>
          <p:nvPr/>
        </p:nvPicPr>
        <p:blipFill rotWithShape="1">
          <a:blip r:embed="rId3">
            <a:alphaModFix/>
          </a:blip>
          <a:srcRect b="4606" l="0" r="0" t="15903"/>
          <a:stretch/>
        </p:blipFill>
        <p:spPr>
          <a:xfrm>
            <a:off x="20" y="1923"/>
            <a:ext cx="18287980" cy="102850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5"/>
          <p:cNvSpPr/>
          <p:nvPr/>
        </p:nvSpPr>
        <p:spPr>
          <a:xfrm>
            <a:off x="1028700" y="1699675"/>
            <a:ext cx="16230600" cy="834270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25"/>
          <p:cNvSpPr txBox="1"/>
          <p:nvPr/>
        </p:nvSpPr>
        <p:spPr>
          <a:xfrm>
            <a:off x="1028700" y="1664975"/>
            <a:ext cx="16230600" cy="8931600"/>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1" lang="en-US" sz="3299">
                <a:solidFill>
                  <a:srgbClr val="0E0E0E"/>
                </a:solidFill>
                <a:latin typeface="Times New Roman"/>
                <a:ea typeface="Times New Roman"/>
                <a:cs typeface="Times New Roman"/>
                <a:sym typeface="Times New Roman"/>
              </a:rPr>
              <a:t>First Floor</a:t>
            </a:r>
            <a:endParaRPr>
              <a:latin typeface="Times New Roman"/>
              <a:ea typeface="Times New Roman"/>
              <a:cs typeface="Times New Roman"/>
              <a:sym typeface="Times New Roman"/>
            </a:endParaRPr>
          </a:p>
          <a:p>
            <a:pPr indent="0" lvl="0" marL="0" marR="0" rtl="0" algn="just">
              <a:lnSpc>
                <a:spcPct val="140012"/>
              </a:lnSpc>
              <a:spcBef>
                <a:spcPts val="0"/>
              </a:spcBef>
              <a:spcAft>
                <a:spcPts val="0"/>
              </a:spcAft>
              <a:buNone/>
            </a:pPr>
            <a:r>
              <a:rPr lang="en-US" sz="3199">
                <a:solidFill>
                  <a:srgbClr val="0E0E0E"/>
                </a:solidFill>
                <a:latin typeface="Times New Roman"/>
                <a:ea typeface="Times New Roman"/>
                <a:cs typeface="Times New Roman"/>
                <a:sym typeface="Times New Roman"/>
              </a:rPr>
              <a:t>The central area and the left wing serve as the information, consultation, and administrative sections. Here, specialists from the administrative team and veteran support professionals work directly with visitors.</a:t>
            </a:r>
            <a:endParaRPr sz="3199">
              <a:solidFill>
                <a:srgbClr val="0E0E0E"/>
              </a:solidFill>
              <a:latin typeface="Times New Roman"/>
              <a:ea typeface="Times New Roman"/>
              <a:cs typeface="Times New Roman"/>
              <a:sym typeface="Times New Roman"/>
            </a:endParaRPr>
          </a:p>
          <a:p>
            <a:pPr indent="0" lvl="0" marL="0" marR="0" rtl="0" algn="just">
              <a:lnSpc>
                <a:spcPct val="140012"/>
              </a:lnSpc>
              <a:spcBef>
                <a:spcPts val="0"/>
              </a:spcBef>
              <a:spcAft>
                <a:spcPts val="0"/>
              </a:spcAft>
              <a:buNone/>
            </a:pPr>
            <a:r>
              <a:t/>
            </a:r>
            <a:endParaRPr sz="1899">
              <a:solidFill>
                <a:srgbClr val="0E0E0E"/>
              </a:solidFill>
              <a:latin typeface="Times New Roman"/>
              <a:ea typeface="Times New Roman"/>
              <a:cs typeface="Times New Roman"/>
              <a:sym typeface="Times New Roman"/>
            </a:endParaRPr>
          </a:p>
          <a:p>
            <a:pPr indent="0" lvl="0" marL="0" marR="0" rtl="0" algn="just">
              <a:lnSpc>
                <a:spcPct val="140012"/>
              </a:lnSpc>
              <a:spcBef>
                <a:spcPts val="0"/>
              </a:spcBef>
              <a:spcAft>
                <a:spcPts val="0"/>
              </a:spcAft>
              <a:buNone/>
            </a:pPr>
            <a:r>
              <a:rPr lang="en-US" sz="3199">
                <a:solidFill>
                  <a:srgbClr val="0E0E0E"/>
                </a:solidFill>
                <a:latin typeface="Times New Roman"/>
                <a:ea typeface="Times New Roman"/>
                <a:cs typeface="Times New Roman"/>
                <a:sym typeface="Times New Roman"/>
              </a:rPr>
              <a:t>The right wing features a café-studio where veterans can gather over coffee or tea, socialize in an informal setting, and spend time with fellow service members. The café also includes a cozy, private area for more intimate conversations when needed.</a:t>
            </a:r>
            <a:endParaRPr sz="1300">
              <a:latin typeface="Times New Roman"/>
              <a:ea typeface="Times New Roman"/>
              <a:cs typeface="Times New Roman"/>
              <a:sym typeface="Times New Roman"/>
            </a:endParaRPr>
          </a:p>
          <a:p>
            <a:pPr indent="0" lvl="0" marL="0" marR="0" rtl="0" algn="just">
              <a:lnSpc>
                <a:spcPct val="140012"/>
              </a:lnSpc>
              <a:spcBef>
                <a:spcPts val="0"/>
              </a:spcBef>
              <a:spcAft>
                <a:spcPts val="0"/>
              </a:spcAft>
              <a:buNone/>
            </a:pPr>
            <a:r>
              <a:rPr lang="en-US" sz="3199">
                <a:solidFill>
                  <a:srgbClr val="0E0E0E"/>
                </a:solidFill>
                <a:latin typeface="Times New Roman"/>
                <a:ea typeface="Times New Roman"/>
                <a:cs typeface="Times New Roman"/>
                <a:sym typeface="Times New Roman"/>
              </a:rPr>
              <a:t>This floor also includes a children’s zone where visitors can leave their kids or spend time with them while waiting.</a:t>
            </a:r>
            <a:endParaRPr sz="3199">
              <a:solidFill>
                <a:srgbClr val="0E0E0E"/>
              </a:solidFill>
              <a:latin typeface="Times New Roman"/>
              <a:ea typeface="Times New Roman"/>
              <a:cs typeface="Times New Roman"/>
              <a:sym typeface="Times New Roman"/>
            </a:endParaRPr>
          </a:p>
          <a:p>
            <a:pPr indent="0" lvl="0" marL="0" marR="0" rtl="0" algn="just">
              <a:lnSpc>
                <a:spcPct val="140012"/>
              </a:lnSpc>
              <a:spcBef>
                <a:spcPts val="0"/>
              </a:spcBef>
              <a:spcAft>
                <a:spcPts val="0"/>
              </a:spcAft>
              <a:buNone/>
            </a:pPr>
            <a:r>
              <a:t/>
            </a:r>
            <a:endParaRPr sz="1899">
              <a:solidFill>
                <a:srgbClr val="0E0E0E"/>
              </a:solidFill>
              <a:latin typeface="Times New Roman"/>
              <a:ea typeface="Times New Roman"/>
              <a:cs typeface="Times New Roman"/>
              <a:sym typeface="Times New Roman"/>
            </a:endParaRPr>
          </a:p>
          <a:p>
            <a:pPr indent="0" lvl="0" marL="0" marR="0" rtl="0" algn="just">
              <a:lnSpc>
                <a:spcPct val="140012"/>
              </a:lnSpc>
              <a:spcBef>
                <a:spcPts val="0"/>
              </a:spcBef>
              <a:spcAft>
                <a:spcPts val="0"/>
              </a:spcAft>
              <a:buNone/>
            </a:pPr>
            <a:r>
              <a:rPr lang="en-US" sz="3199">
                <a:solidFill>
                  <a:srgbClr val="0E0E0E"/>
                </a:solidFill>
                <a:latin typeface="Times New Roman"/>
                <a:ea typeface="Times New Roman"/>
                <a:cs typeface="Times New Roman"/>
                <a:sym typeface="Times New Roman"/>
              </a:rPr>
              <a:t>The floor is equipped with sanitary facilities, including accessible restrooms, as well as technical rooms and storage areas.</a:t>
            </a:r>
            <a:endParaRPr sz="1300">
              <a:latin typeface="Times New Roman"/>
              <a:ea typeface="Times New Roman"/>
              <a:cs typeface="Times New Roman"/>
              <a:sym typeface="Times New Roman"/>
            </a:endParaRPr>
          </a:p>
          <a:p>
            <a:pPr indent="0" lvl="0" marL="0" marR="0" rtl="0" algn="just">
              <a:lnSpc>
                <a:spcPct val="118793"/>
              </a:lnSpc>
              <a:spcBef>
                <a:spcPts val="0"/>
              </a:spcBef>
              <a:spcAft>
                <a:spcPts val="0"/>
              </a:spcAft>
              <a:buNone/>
            </a:pPr>
            <a:r>
              <a:t/>
            </a:r>
            <a:endParaRPr sz="3299">
              <a:solidFill>
                <a:srgbClr val="0E0E0E"/>
              </a:solidFill>
              <a:latin typeface="Times New Roman"/>
              <a:ea typeface="Times New Roman"/>
              <a:cs typeface="Times New Roman"/>
              <a:sym typeface="Times New Roman"/>
            </a:endParaRPr>
          </a:p>
        </p:txBody>
      </p:sp>
      <p:sp>
        <p:nvSpPr>
          <p:cNvPr id="350" name="Google Shape;350;p25"/>
          <p:cNvSpPr txBox="1"/>
          <p:nvPr/>
        </p:nvSpPr>
        <p:spPr>
          <a:xfrm>
            <a:off x="1343091" y="224680"/>
            <a:ext cx="15601800" cy="1440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99" u="none">
                <a:solidFill>
                  <a:srgbClr val="353235"/>
                </a:solidFill>
                <a:latin typeface="Times New Roman"/>
                <a:ea typeface="Times New Roman"/>
                <a:cs typeface="Times New Roman"/>
                <a:sym typeface="Times New Roman"/>
              </a:rPr>
              <a:t>SUMY </a:t>
            </a:r>
            <a:r>
              <a:rPr lang="en-US" sz="3899" u="none">
                <a:solidFill>
                  <a:srgbClr val="353235"/>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ctr">
              <a:lnSpc>
                <a:spcPct val="140010"/>
              </a:lnSpc>
              <a:spcBef>
                <a:spcPts val="0"/>
              </a:spcBef>
              <a:spcAft>
                <a:spcPts val="0"/>
              </a:spcAft>
              <a:buNone/>
            </a:pPr>
            <a:r>
              <a:rPr lang="en-US" sz="3899" u="none">
                <a:solidFill>
                  <a:srgbClr val="353235"/>
                </a:solidFill>
                <a:latin typeface="Times New Roman"/>
                <a:ea typeface="Times New Roman"/>
                <a:cs typeface="Times New Roman"/>
                <a:sym typeface="Times New Roman"/>
              </a:rPr>
              <a:t> From Idea – Through Experience – To Implementation</a:t>
            </a:r>
            <a:endParaRPr>
              <a:latin typeface="Times New Roman"/>
              <a:ea typeface="Times New Roman"/>
              <a:cs typeface="Times New Roman"/>
              <a:sym typeface="Times New Roman"/>
            </a:endParaRPr>
          </a:p>
        </p:txBody>
      </p:sp>
      <p:grpSp>
        <p:nvGrpSpPr>
          <p:cNvPr id="351" name="Google Shape;351;p25"/>
          <p:cNvGrpSpPr/>
          <p:nvPr/>
        </p:nvGrpSpPr>
        <p:grpSpPr>
          <a:xfrm>
            <a:off x="2014565" y="1088906"/>
            <a:ext cx="636585" cy="576068"/>
            <a:chOff x="6257925" y="1741488"/>
            <a:chExt cx="406400" cy="298450"/>
          </a:xfrm>
        </p:grpSpPr>
        <p:sp>
          <p:nvSpPr>
            <p:cNvPr id="352" name="Google Shape;352;p25"/>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353" name="Google Shape;353;p25"/>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A blueprint of a building&#10;&#10;AI-generated content may be incorrect." id="358" name="Google Shape;358;p26"/>
          <p:cNvPicPr preferRelativeResize="0"/>
          <p:nvPr/>
        </p:nvPicPr>
        <p:blipFill rotWithShape="1">
          <a:blip r:embed="rId3">
            <a:alphaModFix/>
          </a:blip>
          <a:srcRect b="2965" l="2940" r="2941" t="4159"/>
          <a:stretch/>
        </p:blipFill>
        <p:spPr>
          <a:xfrm>
            <a:off x="3548418" y="0"/>
            <a:ext cx="14739582" cy="10287000"/>
          </a:xfrm>
          <a:prstGeom prst="rect">
            <a:avLst/>
          </a:prstGeom>
          <a:noFill/>
          <a:ln>
            <a:noFill/>
          </a:ln>
        </p:spPr>
      </p:pic>
      <p:sp>
        <p:nvSpPr>
          <p:cNvPr id="359" name="Google Shape;359;p26"/>
          <p:cNvSpPr txBox="1"/>
          <p:nvPr/>
        </p:nvSpPr>
        <p:spPr>
          <a:xfrm>
            <a:off x="4419600" y="4886057"/>
            <a:ext cx="1752600" cy="514885"/>
          </a:xfrm>
          <a:prstGeom prst="rect">
            <a:avLst/>
          </a:prstGeom>
          <a:noFill/>
          <a:ln>
            <a:noFill/>
          </a:ln>
        </p:spPr>
        <p:txBody>
          <a:bodyPr anchorCtr="0" anchor="t" bIns="45700" lIns="91425" spcFirstLastPara="1" rIns="91425" wrap="square" tIns="45700">
            <a:spAutoFit/>
          </a:bodyPr>
          <a:lstStyle/>
          <a:p>
            <a:pPr indent="0" lvl="0" marL="0" marR="0" rtl="0" algn="just">
              <a:lnSpc>
                <a:spcPct val="209944"/>
              </a:lnSpc>
              <a:spcBef>
                <a:spcPts val="0"/>
              </a:spcBef>
              <a:spcAft>
                <a:spcPts val="0"/>
              </a:spcAft>
              <a:buNone/>
            </a:pPr>
            <a:r>
              <a:rPr b="1" lang="en-US" sz="1800">
                <a:solidFill>
                  <a:srgbClr val="0E0E0E"/>
                </a:solidFill>
                <a:latin typeface="Libre Franklin"/>
                <a:ea typeface="Libre Franklin"/>
                <a:cs typeface="Libre Franklin"/>
                <a:sym typeface="Libre Franklin"/>
              </a:rPr>
              <a:t>First Floor</a:t>
            </a:r>
            <a:endParaRPr/>
          </a:p>
        </p:txBody>
      </p:sp>
      <p:pic>
        <p:nvPicPr>
          <p:cNvPr descr="A black and orange logo&#10;&#10;AI-generated content may be incorrect." id="360" name="Google Shape;360;p26"/>
          <p:cNvPicPr preferRelativeResize="0"/>
          <p:nvPr/>
        </p:nvPicPr>
        <p:blipFill rotWithShape="1">
          <a:blip r:embed="rId4">
            <a:alphaModFix/>
          </a:blip>
          <a:srcRect b="0" l="0" r="0" t="0"/>
          <a:stretch/>
        </p:blipFill>
        <p:spPr>
          <a:xfrm>
            <a:off x="190500" y="9116394"/>
            <a:ext cx="723900" cy="723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27"/>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sitting in a chair in a lobby&#10;&#10;AI-generated content may be incorrect." id="366" name="Google Shape;366;p27"/>
          <p:cNvPicPr preferRelativeResize="0"/>
          <p:nvPr/>
        </p:nvPicPr>
        <p:blipFill rotWithShape="1">
          <a:blip r:embed="rId3">
            <a:alphaModFix/>
          </a:blip>
          <a:srcRect b="18" l="0" r="0" t="0"/>
          <a:stretch/>
        </p:blipFill>
        <p:spPr>
          <a:xfrm>
            <a:off x="20" y="1923"/>
            <a:ext cx="18287980" cy="102850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28"/>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sitting in a chair&#10;&#10;AI-generated content may be incorrect." id="372" name="Google Shape;372;p28"/>
          <p:cNvPicPr preferRelativeResize="0"/>
          <p:nvPr/>
        </p:nvPicPr>
        <p:blipFill rotWithShape="1">
          <a:blip r:embed="rId3">
            <a:alphaModFix/>
          </a:blip>
          <a:srcRect b="0" l="0" r="0" t="19"/>
          <a:stretch/>
        </p:blipFill>
        <p:spPr>
          <a:xfrm>
            <a:off x="20" y="1923"/>
            <a:ext cx="18287980" cy="102850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nvSpPr>
        <p:spPr>
          <a:xfrm>
            <a:off x="692852" y="2675344"/>
            <a:ext cx="5938800" cy="1786500"/>
          </a:xfrm>
          <a:prstGeom prst="rect">
            <a:avLst/>
          </a:prstGeom>
          <a:noFill/>
          <a:ln>
            <a:noFill/>
          </a:ln>
        </p:spPr>
        <p:txBody>
          <a:bodyPr anchorCtr="0" anchor="t" bIns="0" lIns="0" spcFirstLastPara="1" rIns="0" wrap="square" tIns="0">
            <a:spAutoFit/>
          </a:bodyPr>
          <a:lstStyle/>
          <a:p>
            <a:pPr indent="0" lvl="0" marL="0" marR="0" rtl="0" algn="ctr">
              <a:lnSpc>
                <a:spcPct val="141812"/>
              </a:lnSpc>
              <a:spcBef>
                <a:spcPts val="0"/>
              </a:spcBef>
              <a:spcAft>
                <a:spcPts val="0"/>
              </a:spcAft>
              <a:buNone/>
            </a:pPr>
            <a:r>
              <a:rPr i="0" lang="en-US" sz="4800" u="none" cap="none" strike="noStrike">
                <a:solidFill>
                  <a:srgbClr val="0E0E0E"/>
                </a:solidFill>
                <a:latin typeface="Times New Roman"/>
                <a:ea typeface="Times New Roman"/>
                <a:cs typeface="Times New Roman"/>
                <a:sym typeface="Times New Roman"/>
              </a:rPr>
              <a:t>Statistical Data: the Human Dimension</a:t>
            </a:r>
            <a:endParaRPr>
              <a:latin typeface="Times New Roman"/>
              <a:ea typeface="Times New Roman"/>
              <a:cs typeface="Times New Roman"/>
              <a:sym typeface="Times New Roman"/>
            </a:endParaRPr>
          </a:p>
        </p:txBody>
      </p:sp>
      <p:sp>
        <p:nvSpPr>
          <p:cNvPr id="107" name="Google Shape;107;p2"/>
          <p:cNvSpPr/>
          <p:nvPr/>
        </p:nvSpPr>
        <p:spPr>
          <a:xfrm>
            <a:off x="12592050" y="454117"/>
            <a:ext cx="5119122" cy="444245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txBox="1"/>
          <p:nvPr/>
        </p:nvSpPr>
        <p:spPr>
          <a:xfrm>
            <a:off x="13147915" y="3246810"/>
            <a:ext cx="40074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family members of veterans</a:t>
            </a:r>
            <a:endParaRPr>
              <a:latin typeface="Times New Roman"/>
              <a:ea typeface="Times New Roman"/>
              <a:cs typeface="Times New Roman"/>
              <a:sym typeface="Times New Roman"/>
            </a:endParaRPr>
          </a:p>
        </p:txBody>
      </p:sp>
      <p:sp>
        <p:nvSpPr>
          <p:cNvPr id="109" name="Google Shape;109;p2"/>
          <p:cNvSpPr/>
          <p:nvPr/>
        </p:nvSpPr>
        <p:spPr>
          <a:xfrm>
            <a:off x="14913415" y="1198370"/>
            <a:ext cx="592629" cy="592629"/>
          </a:xfrm>
          <a:custGeom>
            <a:rect b="b" l="l" r="r" t="t"/>
            <a:pathLst>
              <a:path extrusionOk="0" h="592629" w="592629">
                <a:moveTo>
                  <a:pt x="0" y="0"/>
                </a:moveTo>
                <a:lnTo>
                  <a:pt x="592628" y="0"/>
                </a:lnTo>
                <a:lnTo>
                  <a:pt x="592628" y="592629"/>
                </a:lnTo>
                <a:lnTo>
                  <a:pt x="0" y="5926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
          <p:cNvSpPr txBox="1"/>
          <p:nvPr/>
        </p:nvSpPr>
        <p:spPr>
          <a:xfrm>
            <a:off x="13147915" y="2429174"/>
            <a:ext cx="40074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0E0E0E"/>
                </a:solidFill>
                <a:latin typeface="Times New Roman"/>
                <a:ea typeface="Times New Roman"/>
                <a:cs typeface="Times New Roman"/>
                <a:sym typeface="Times New Roman"/>
              </a:rPr>
              <a:t>up to 150 00</a:t>
            </a:r>
            <a:endParaRPr>
              <a:latin typeface="Times New Roman"/>
              <a:ea typeface="Times New Roman"/>
              <a:cs typeface="Times New Roman"/>
              <a:sym typeface="Times New Roman"/>
            </a:endParaRPr>
          </a:p>
        </p:txBody>
      </p:sp>
      <p:sp>
        <p:nvSpPr>
          <p:cNvPr id="111" name="Google Shape;111;p2"/>
          <p:cNvSpPr/>
          <p:nvPr/>
        </p:nvSpPr>
        <p:spPr>
          <a:xfrm>
            <a:off x="7004241" y="5506600"/>
            <a:ext cx="5119122" cy="444245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2"/>
          <p:cNvSpPr txBox="1"/>
          <p:nvPr/>
        </p:nvSpPr>
        <p:spPr>
          <a:xfrm>
            <a:off x="7706071" y="8352790"/>
            <a:ext cx="4007400" cy="152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mobilized individuals in the region who will be granted veteran status</a:t>
            </a:r>
            <a:endParaRPr>
              <a:latin typeface="Times New Roman"/>
              <a:ea typeface="Times New Roman"/>
              <a:cs typeface="Times New Roman"/>
              <a:sym typeface="Times New Roman"/>
            </a:endParaRPr>
          </a:p>
        </p:txBody>
      </p:sp>
      <p:sp>
        <p:nvSpPr>
          <p:cNvPr id="113" name="Google Shape;113;p2"/>
          <p:cNvSpPr txBox="1"/>
          <p:nvPr/>
        </p:nvSpPr>
        <p:spPr>
          <a:xfrm>
            <a:off x="7467875" y="7532807"/>
            <a:ext cx="40074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0E0E0E"/>
                </a:solidFill>
                <a:latin typeface="Times New Roman"/>
                <a:ea typeface="Times New Roman"/>
                <a:cs typeface="Times New Roman"/>
                <a:sym typeface="Times New Roman"/>
              </a:rPr>
              <a:t>up to 200 thousands</a:t>
            </a:r>
            <a:endParaRPr>
              <a:latin typeface="Times New Roman"/>
              <a:ea typeface="Times New Roman"/>
              <a:cs typeface="Times New Roman"/>
              <a:sym typeface="Times New Roman"/>
            </a:endParaRPr>
          </a:p>
        </p:txBody>
      </p:sp>
      <p:sp>
        <p:nvSpPr>
          <p:cNvPr id="114" name="Google Shape;114;p2"/>
          <p:cNvSpPr/>
          <p:nvPr/>
        </p:nvSpPr>
        <p:spPr>
          <a:xfrm>
            <a:off x="6912010" y="454117"/>
            <a:ext cx="5119122" cy="444245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115" name="Google Shape;115;p2"/>
          <p:cNvSpPr txBox="1"/>
          <p:nvPr/>
        </p:nvSpPr>
        <p:spPr>
          <a:xfrm>
            <a:off x="7467875" y="3246810"/>
            <a:ext cx="40074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veterans</a:t>
            </a:r>
            <a:endParaRPr>
              <a:latin typeface="Times New Roman"/>
              <a:ea typeface="Times New Roman"/>
              <a:cs typeface="Times New Roman"/>
              <a:sym typeface="Times New Roman"/>
            </a:endParaRPr>
          </a:p>
        </p:txBody>
      </p:sp>
      <p:sp>
        <p:nvSpPr>
          <p:cNvPr id="116" name="Google Shape;116;p2"/>
          <p:cNvSpPr/>
          <p:nvPr/>
        </p:nvSpPr>
        <p:spPr>
          <a:xfrm>
            <a:off x="9233375" y="1198370"/>
            <a:ext cx="599698" cy="599698"/>
          </a:xfrm>
          <a:custGeom>
            <a:rect b="b" l="l" r="r" t="t"/>
            <a:pathLst>
              <a:path extrusionOk="0" h="599698" w="599698">
                <a:moveTo>
                  <a:pt x="0" y="0"/>
                </a:moveTo>
                <a:lnTo>
                  <a:pt x="599698" y="0"/>
                </a:lnTo>
                <a:lnTo>
                  <a:pt x="599698" y="599698"/>
                </a:lnTo>
                <a:lnTo>
                  <a:pt x="0" y="5996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2"/>
          <p:cNvSpPr txBox="1"/>
          <p:nvPr/>
        </p:nvSpPr>
        <p:spPr>
          <a:xfrm>
            <a:off x="7467875" y="2429174"/>
            <a:ext cx="40074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0E0E0E"/>
                </a:solidFill>
                <a:latin typeface="Times New Roman"/>
                <a:ea typeface="Times New Roman"/>
                <a:cs typeface="Times New Roman"/>
                <a:sym typeface="Times New Roman"/>
              </a:rPr>
              <a:t>62 252</a:t>
            </a:r>
            <a:endParaRPr b="1" sz="2999">
              <a:solidFill>
                <a:srgbClr val="0E0E0E"/>
              </a:solidFill>
              <a:latin typeface="Times New Roman"/>
              <a:ea typeface="Times New Roman"/>
              <a:cs typeface="Times New Roman"/>
              <a:sym typeface="Times New Roman"/>
            </a:endParaRPr>
          </a:p>
        </p:txBody>
      </p:sp>
      <p:sp>
        <p:nvSpPr>
          <p:cNvPr id="118" name="Google Shape;118;p2"/>
          <p:cNvSpPr/>
          <p:nvPr/>
        </p:nvSpPr>
        <p:spPr>
          <a:xfrm>
            <a:off x="12650168" y="5530806"/>
            <a:ext cx="5119122" cy="444245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2"/>
          <p:cNvSpPr txBox="1"/>
          <p:nvPr/>
        </p:nvSpPr>
        <p:spPr>
          <a:xfrm>
            <a:off x="13502348" y="8421249"/>
            <a:ext cx="40074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family members of the fallen</a:t>
            </a:r>
            <a:endParaRPr>
              <a:latin typeface="Times New Roman"/>
              <a:ea typeface="Times New Roman"/>
              <a:cs typeface="Times New Roman"/>
              <a:sym typeface="Times New Roman"/>
            </a:endParaRPr>
          </a:p>
        </p:txBody>
      </p:sp>
      <p:sp>
        <p:nvSpPr>
          <p:cNvPr id="120" name="Google Shape;120;p2"/>
          <p:cNvSpPr txBox="1"/>
          <p:nvPr/>
        </p:nvSpPr>
        <p:spPr>
          <a:xfrm>
            <a:off x="13438825" y="7506073"/>
            <a:ext cx="40074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0E0E0E"/>
                </a:solidFill>
                <a:latin typeface="Times New Roman"/>
                <a:ea typeface="Times New Roman"/>
                <a:cs typeface="Times New Roman"/>
                <a:sym typeface="Times New Roman"/>
              </a:rPr>
              <a:t>8 439</a:t>
            </a:r>
            <a:endParaRPr b="1" sz="2999">
              <a:solidFill>
                <a:srgbClr val="0E0E0E"/>
              </a:solidFill>
              <a:latin typeface="Times New Roman"/>
              <a:ea typeface="Times New Roman"/>
              <a:cs typeface="Times New Roman"/>
              <a:sym typeface="Times New Roman"/>
            </a:endParaRPr>
          </a:p>
        </p:txBody>
      </p:sp>
      <p:sp>
        <p:nvSpPr>
          <p:cNvPr id="121" name="Google Shape;121;p2"/>
          <p:cNvSpPr/>
          <p:nvPr/>
        </p:nvSpPr>
        <p:spPr>
          <a:xfrm>
            <a:off x="1230914" y="5545577"/>
            <a:ext cx="5119122" cy="444245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122" name="Google Shape;122;p2"/>
          <p:cNvSpPr/>
          <p:nvPr/>
        </p:nvSpPr>
        <p:spPr>
          <a:xfrm>
            <a:off x="9233375" y="6523534"/>
            <a:ext cx="599698" cy="599698"/>
          </a:xfrm>
          <a:custGeom>
            <a:rect b="b" l="l" r="r" t="t"/>
            <a:pathLst>
              <a:path extrusionOk="0" h="599698" w="599698">
                <a:moveTo>
                  <a:pt x="0" y="0"/>
                </a:moveTo>
                <a:lnTo>
                  <a:pt x="599698" y="0"/>
                </a:lnTo>
                <a:lnTo>
                  <a:pt x="599698" y="599698"/>
                </a:lnTo>
                <a:lnTo>
                  <a:pt x="0" y="5996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2"/>
          <p:cNvSpPr/>
          <p:nvPr/>
        </p:nvSpPr>
        <p:spPr>
          <a:xfrm>
            <a:off x="15209729" y="6411048"/>
            <a:ext cx="599698" cy="599698"/>
          </a:xfrm>
          <a:custGeom>
            <a:rect b="b" l="l" r="r" t="t"/>
            <a:pathLst>
              <a:path extrusionOk="0" h="599698" w="599698">
                <a:moveTo>
                  <a:pt x="0" y="0"/>
                </a:moveTo>
                <a:lnTo>
                  <a:pt x="599698" y="0"/>
                </a:lnTo>
                <a:lnTo>
                  <a:pt x="599698" y="599697"/>
                </a:lnTo>
                <a:lnTo>
                  <a:pt x="0" y="5996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2"/>
          <p:cNvSpPr txBox="1"/>
          <p:nvPr/>
        </p:nvSpPr>
        <p:spPr>
          <a:xfrm>
            <a:off x="1457701" y="7451575"/>
            <a:ext cx="4578000" cy="208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Staff of the Regional Veteran Center (including those currently employed) / Number of support specialists in the region</a:t>
            </a:r>
            <a:endParaRPr>
              <a:latin typeface="Times New Roman"/>
              <a:ea typeface="Times New Roman"/>
              <a:cs typeface="Times New Roman"/>
              <a:sym typeface="Times New Roman"/>
            </a:endParaRPr>
          </a:p>
        </p:txBody>
      </p:sp>
      <p:sp>
        <p:nvSpPr>
          <p:cNvPr id="125" name="Google Shape;125;p2"/>
          <p:cNvSpPr txBox="1"/>
          <p:nvPr/>
        </p:nvSpPr>
        <p:spPr>
          <a:xfrm>
            <a:off x="1790264" y="6756708"/>
            <a:ext cx="40074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0E0E0E"/>
                </a:solidFill>
                <a:latin typeface="Times New Roman"/>
                <a:ea typeface="Times New Roman"/>
                <a:cs typeface="Times New Roman"/>
                <a:sym typeface="Times New Roman"/>
              </a:rPr>
              <a:t>34(6)\84 </a:t>
            </a:r>
            <a:endParaRPr>
              <a:latin typeface="Times New Roman"/>
              <a:ea typeface="Times New Roman"/>
              <a:cs typeface="Times New Roman"/>
              <a:sym typeface="Times New Roman"/>
            </a:endParaRPr>
          </a:p>
        </p:txBody>
      </p:sp>
      <p:sp>
        <p:nvSpPr>
          <p:cNvPr id="126" name="Google Shape;126;p2"/>
          <p:cNvSpPr/>
          <p:nvPr/>
        </p:nvSpPr>
        <p:spPr>
          <a:xfrm>
            <a:off x="3402308" y="5923836"/>
            <a:ext cx="599698" cy="599698"/>
          </a:xfrm>
          <a:custGeom>
            <a:rect b="b" l="l" r="r" t="t"/>
            <a:pathLst>
              <a:path extrusionOk="0" h="599698" w="599698">
                <a:moveTo>
                  <a:pt x="0" y="0"/>
                </a:moveTo>
                <a:lnTo>
                  <a:pt x="599697" y="0"/>
                </a:lnTo>
                <a:lnTo>
                  <a:pt x="599697" y="599698"/>
                </a:lnTo>
                <a:lnTo>
                  <a:pt x="0" y="5996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2"/>
          <p:cNvSpPr txBox="1"/>
          <p:nvPr/>
        </p:nvSpPr>
        <p:spPr>
          <a:xfrm>
            <a:off x="973936" y="467454"/>
            <a:ext cx="5878200" cy="9696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lang="en-US" sz="2800" u="none">
                <a:solidFill>
                  <a:srgbClr val="0E0E0E"/>
                </a:solidFill>
                <a:latin typeface="Libre Franklin"/>
                <a:ea typeface="Libre Franklin"/>
                <a:cs typeface="Libre Franklin"/>
                <a:sym typeface="Libre Franklin"/>
              </a:rPr>
              <a:t> </a:t>
            </a:r>
            <a:r>
              <a:rPr b="1" lang="en-US" sz="2800" u="none">
                <a:solidFill>
                  <a:srgbClr val="0E0E0E"/>
                </a:solidFill>
                <a:latin typeface="Times New Roman"/>
                <a:ea typeface="Times New Roman"/>
                <a:cs typeface="Times New Roman"/>
                <a:sym typeface="Times New Roman"/>
              </a:rPr>
              <a:t>SUMY </a:t>
            </a:r>
            <a:r>
              <a:rPr lang="en-US" sz="2800" u="none">
                <a:solidFill>
                  <a:srgbClr val="0E0E0E"/>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l">
              <a:lnSpc>
                <a:spcPct val="125000"/>
              </a:lnSpc>
              <a:spcBef>
                <a:spcPts val="0"/>
              </a:spcBef>
              <a:spcAft>
                <a:spcPts val="0"/>
              </a:spcAft>
              <a:buNone/>
            </a:pPr>
            <a:r>
              <a:rPr lang="en-US" sz="2800" u="none">
                <a:solidFill>
                  <a:srgbClr val="0E0E0E"/>
                </a:solidFill>
                <a:latin typeface="Times New Roman"/>
                <a:ea typeface="Times New Roman"/>
                <a:cs typeface="Times New Roman"/>
                <a:sym typeface="Times New Roman"/>
              </a:rPr>
              <a:t>Justification and Problem Statement</a:t>
            </a:r>
            <a:endParaRPr>
              <a:latin typeface="Times New Roman"/>
              <a:ea typeface="Times New Roman"/>
              <a:cs typeface="Times New Roman"/>
              <a:sym typeface="Times New Roman"/>
            </a:endParaRPr>
          </a:p>
        </p:txBody>
      </p:sp>
      <p:grpSp>
        <p:nvGrpSpPr>
          <p:cNvPr id="128" name="Google Shape;128;p2"/>
          <p:cNvGrpSpPr/>
          <p:nvPr/>
        </p:nvGrpSpPr>
        <p:grpSpPr>
          <a:xfrm>
            <a:off x="168720" y="3170214"/>
            <a:ext cx="636584" cy="576064"/>
            <a:chOff x="6257925" y="1741488"/>
            <a:chExt cx="406400" cy="298450"/>
          </a:xfrm>
        </p:grpSpPr>
        <p:sp>
          <p:nvSpPr>
            <p:cNvPr id="129" name="Google Shape;129;p2"/>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130" name="Google Shape;130;p2"/>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29"/>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sitting in a chair&#10;&#10;AI-generated content may be incorrect." id="378" name="Google Shape;378;p29"/>
          <p:cNvPicPr preferRelativeResize="0"/>
          <p:nvPr/>
        </p:nvPicPr>
        <p:blipFill rotWithShape="1">
          <a:blip r:embed="rId3">
            <a:alphaModFix/>
          </a:blip>
          <a:srcRect b="0" l="0" r="0" t="19"/>
          <a:stretch/>
        </p:blipFill>
        <p:spPr>
          <a:xfrm>
            <a:off x="20" y="1923"/>
            <a:ext cx="18287980" cy="102850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pic>
        <p:nvPicPr>
          <p:cNvPr descr="A person standing in a hallway&#10;&#10;AI-generated content may be incorrect." id="383" name="Google Shape;383;p30"/>
          <p:cNvPicPr preferRelativeResize="0"/>
          <p:nvPr/>
        </p:nvPicPr>
        <p:blipFill rotWithShape="1">
          <a:blip r:embed="rId3">
            <a:alphaModFix/>
          </a:blip>
          <a:srcRect b="0" l="0" r="0" t="0"/>
          <a:stretch/>
        </p:blipFill>
        <p:spPr>
          <a:xfrm>
            <a:off x="965200" y="1667509"/>
            <a:ext cx="16357599" cy="695197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pic>
        <p:nvPicPr>
          <p:cNvPr descr="A person on a machine in a room&#10;&#10;AI-generated content may be incorrect." id="388" name="Google Shape;388;p31"/>
          <p:cNvPicPr preferRelativeResize="0"/>
          <p:nvPr/>
        </p:nvPicPr>
        <p:blipFill rotWithShape="1">
          <a:blip r:embed="rId3">
            <a:alphaModFix/>
          </a:blip>
          <a:srcRect b="0" l="0" r="0" t="0"/>
          <a:stretch/>
        </p:blipFill>
        <p:spPr>
          <a:xfrm>
            <a:off x="965200" y="1667509"/>
            <a:ext cx="16357599" cy="69519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32"/>
          <p:cNvSpPr/>
          <p:nvPr/>
        </p:nvSpPr>
        <p:spPr>
          <a:xfrm>
            <a:off x="2286"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room with a chair and a table&#10;&#10;AI-generated content may be incorrect." id="394" name="Google Shape;394;p32"/>
          <p:cNvPicPr preferRelativeResize="0"/>
          <p:nvPr/>
        </p:nvPicPr>
        <p:blipFill rotWithShape="1">
          <a:blip r:embed="rId3">
            <a:alphaModFix/>
          </a:blip>
          <a:srcRect b="1" l="8055" r="29057" t="0"/>
          <a:stretch/>
        </p:blipFill>
        <p:spPr>
          <a:xfrm>
            <a:off x="20" y="10"/>
            <a:ext cx="9143980" cy="10286990"/>
          </a:xfrm>
          <a:prstGeom prst="rect">
            <a:avLst/>
          </a:prstGeom>
          <a:noFill/>
          <a:ln>
            <a:noFill/>
          </a:ln>
        </p:spPr>
      </p:pic>
      <p:pic>
        <p:nvPicPr>
          <p:cNvPr descr="A room with a bed and chairs&#10;&#10;AI-generated content may be incorrect." id="395" name="Google Shape;395;p32"/>
          <p:cNvPicPr preferRelativeResize="0"/>
          <p:nvPr/>
        </p:nvPicPr>
        <p:blipFill rotWithShape="1">
          <a:blip r:embed="rId4">
            <a:alphaModFix/>
          </a:blip>
          <a:srcRect b="1" l="19758" r="17352" t="0"/>
          <a:stretch/>
        </p:blipFill>
        <p:spPr>
          <a:xfrm>
            <a:off x="9144000" y="10"/>
            <a:ext cx="9144000" cy="10286990"/>
          </a:xfrm>
          <a:prstGeom prst="rect">
            <a:avLst/>
          </a:prstGeom>
          <a:noFill/>
          <a:ln>
            <a:noFill/>
          </a:ln>
        </p:spPr>
      </p:pic>
      <p:pic>
        <p:nvPicPr>
          <p:cNvPr descr="A black and orange logo&#10;&#10;AI-generated content may be incorrect." id="396" name="Google Shape;396;p32"/>
          <p:cNvPicPr preferRelativeResize="0"/>
          <p:nvPr/>
        </p:nvPicPr>
        <p:blipFill rotWithShape="1">
          <a:blip r:embed="rId5">
            <a:alphaModFix/>
          </a:blip>
          <a:srcRect b="0" l="0" r="0" t="0"/>
          <a:stretch/>
        </p:blipFill>
        <p:spPr>
          <a:xfrm>
            <a:off x="17297400" y="9258300"/>
            <a:ext cx="838200" cy="838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3"/>
          <p:cNvSpPr/>
          <p:nvPr/>
        </p:nvSpPr>
        <p:spPr>
          <a:xfrm>
            <a:off x="387399" y="1545471"/>
            <a:ext cx="16224202" cy="839863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33"/>
          <p:cNvSpPr txBox="1"/>
          <p:nvPr/>
        </p:nvSpPr>
        <p:spPr>
          <a:xfrm>
            <a:off x="766650" y="1678175"/>
            <a:ext cx="15182100" cy="85557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1" lang="en-US" sz="2000">
                <a:solidFill>
                  <a:srgbClr val="0E0E0E"/>
                </a:solidFill>
                <a:latin typeface="Times New Roman"/>
                <a:ea typeface="Times New Roman"/>
                <a:cs typeface="Times New Roman"/>
                <a:sym typeface="Times New Roman"/>
              </a:rPr>
              <a:t>Second Floor</a:t>
            </a:r>
            <a:endParaRPr sz="1000">
              <a:latin typeface="Times New Roman"/>
              <a:ea typeface="Times New Roman"/>
              <a:cs typeface="Times New Roman"/>
              <a:sym typeface="Times New Roman"/>
            </a:endParaRPr>
          </a:p>
          <a:p>
            <a:pPr indent="0" lvl="0" marL="0" marR="0" rtl="0" algn="just">
              <a:lnSpc>
                <a:spcPct val="139958"/>
              </a:lnSpc>
              <a:spcBef>
                <a:spcPts val="0"/>
              </a:spcBef>
              <a:spcAft>
                <a:spcPts val="0"/>
              </a:spcAft>
              <a:buNone/>
            </a:pPr>
            <a:r>
              <a:rPr b="1" lang="en-US" sz="2000">
                <a:solidFill>
                  <a:srgbClr val="0E0E0E"/>
                </a:solidFill>
                <a:latin typeface="Times New Roman"/>
                <a:ea typeface="Times New Roman"/>
                <a:cs typeface="Times New Roman"/>
                <a:sym typeface="Times New Roman"/>
              </a:rPr>
              <a:t> </a:t>
            </a:r>
            <a:r>
              <a:rPr lang="en-US" sz="2000">
                <a:solidFill>
                  <a:srgbClr val="0E0E0E"/>
                </a:solidFill>
                <a:latin typeface="Times New Roman"/>
                <a:ea typeface="Times New Roman"/>
                <a:cs typeface="Times New Roman"/>
                <a:sym typeface="Times New Roman"/>
              </a:rPr>
              <a:t>This area is a location for adaptive sports. It includes:</a:t>
            </a:r>
            <a:endParaRPr sz="2000">
              <a:solidFill>
                <a:srgbClr val="0E0E0E"/>
              </a:solidFill>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A large inclusive swimming pool with changing rooms, showers, and sanitary facilities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A massage room</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Offices for specialists—trainers, rehabilitation experts, and adaptive sports instructors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A gym</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A multifunctional sports hall</a:t>
            </a:r>
            <a:endParaRPr i="0" sz="2000" u="none" cap="none" strike="noStrike">
              <a:solidFill>
                <a:srgbClr val="0E0E0E"/>
              </a:solidFill>
              <a:latin typeface="Times New Roman"/>
              <a:ea typeface="Times New Roman"/>
              <a:cs typeface="Times New Roman"/>
              <a:sym typeface="Times New Roman"/>
            </a:endParaRPr>
          </a:p>
          <a:p>
            <a:pPr indent="-106679" lvl="1" marL="518160" marR="0" rtl="0" algn="just">
              <a:lnSpc>
                <a:spcPct val="139958"/>
              </a:lnSpc>
              <a:spcBef>
                <a:spcPts val="0"/>
              </a:spcBef>
              <a:spcAft>
                <a:spcPts val="0"/>
              </a:spcAft>
              <a:buClr>
                <a:schemeClr val="dk1"/>
              </a:buClr>
              <a:buSzPts val="2400"/>
              <a:buFont typeface="Arial"/>
              <a:buNone/>
            </a:pPr>
            <a:r>
              <a:t/>
            </a:r>
            <a:endParaRPr i="0" sz="2000" u="none" cap="none" strike="noStrike">
              <a:solidFill>
                <a:srgbClr val="0E0E0E"/>
              </a:solidFill>
              <a:latin typeface="Times New Roman"/>
              <a:ea typeface="Times New Roman"/>
              <a:cs typeface="Times New Roman"/>
              <a:sym typeface="Times New Roman"/>
            </a:endParaRPr>
          </a:p>
          <a:p>
            <a:pPr indent="0" lvl="0" marL="0" marR="0" rtl="0" algn="just">
              <a:lnSpc>
                <a:spcPct val="139958"/>
              </a:lnSpc>
              <a:spcBef>
                <a:spcPts val="0"/>
              </a:spcBef>
              <a:spcAft>
                <a:spcPts val="0"/>
              </a:spcAft>
              <a:buNone/>
            </a:pPr>
            <a:r>
              <a:rPr lang="en-US" sz="2000">
                <a:solidFill>
                  <a:srgbClr val="0E0E0E"/>
                </a:solidFill>
                <a:latin typeface="Times New Roman"/>
                <a:ea typeface="Times New Roman"/>
                <a:cs typeface="Times New Roman"/>
                <a:sym typeface="Times New Roman"/>
              </a:rPr>
              <a:t>Although the multifunctional hall is not professional-sized, its flexibility allows for a wide range of adaptive sports for veterans with various disabilities (including amputations), such as: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Table tennis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Boccia</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Adaptive archery (12 meters)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Darts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Chess and checkers</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Para-jiu-jitsu</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Arm wrestling</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Powerlifting</a:t>
            </a:r>
            <a:endParaRPr sz="1000">
              <a:latin typeface="Times New Roman"/>
              <a:ea typeface="Times New Roman"/>
              <a:cs typeface="Times New Roman"/>
              <a:sym typeface="Times New Roman"/>
            </a:endParaRPr>
          </a:p>
          <a:p>
            <a:pPr indent="-317500" lvl="1" marL="601980" marR="0" rtl="0" algn="just">
              <a:lnSpc>
                <a:spcPct val="139958"/>
              </a:lnSpc>
              <a:spcBef>
                <a:spcPts val="0"/>
              </a:spcBef>
              <a:spcAft>
                <a:spcPts val="0"/>
              </a:spcAft>
              <a:buClr>
                <a:srgbClr val="0E0E0E"/>
              </a:buClr>
              <a:buSzPts val="2000"/>
              <a:buFont typeface="Times New Roman"/>
              <a:buChar char="▪"/>
            </a:pPr>
            <a:r>
              <a:rPr i="0" lang="en-US" sz="2000" u="none" cap="none" strike="noStrike">
                <a:solidFill>
                  <a:srgbClr val="0E0E0E"/>
                </a:solidFill>
                <a:latin typeface="Times New Roman"/>
                <a:ea typeface="Times New Roman"/>
                <a:cs typeface="Times New Roman"/>
                <a:sym typeface="Times New Roman"/>
              </a:rPr>
              <a:t>Stretching, aerobics, and dance practices</a:t>
            </a:r>
            <a:endParaRPr sz="1000">
              <a:latin typeface="Times New Roman"/>
              <a:ea typeface="Times New Roman"/>
              <a:cs typeface="Times New Roman"/>
              <a:sym typeface="Times New Roman"/>
            </a:endParaRPr>
          </a:p>
          <a:p>
            <a:pPr indent="0" lvl="0" marL="0" marR="0" rtl="0" algn="just">
              <a:lnSpc>
                <a:spcPct val="139958"/>
              </a:lnSpc>
              <a:spcBef>
                <a:spcPts val="0"/>
              </a:spcBef>
              <a:spcAft>
                <a:spcPts val="0"/>
              </a:spcAft>
              <a:buNone/>
            </a:pPr>
            <a:r>
              <a:t/>
            </a:r>
            <a:endParaRPr sz="2400">
              <a:solidFill>
                <a:srgbClr val="0E0E0E"/>
              </a:solidFill>
              <a:latin typeface="Libre Franklin"/>
              <a:ea typeface="Libre Franklin"/>
              <a:cs typeface="Libre Franklin"/>
              <a:sym typeface="Libre Franklin"/>
            </a:endParaRPr>
          </a:p>
        </p:txBody>
      </p:sp>
      <p:sp>
        <p:nvSpPr>
          <p:cNvPr id="403" name="Google Shape;403;p33"/>
          <p:cNvSpPr txBox="1"/>
          <p:nvPr/>
        </p:nvSpPr>
        <p:spPr>
          <a:xfrm>
            <a:off x="1343089" y="163408"/>
            <a:ext cx="15601800" cy="1440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99" u="none">
                <a:solidFill>
                  <a:srgbClr val="353235"/>
                </a:solidFill>
                <a:latin typeface="Times New Roman"/>
                <a:ea typeface="Times New Roman"/>
                <a:cs typeface="Times New Roman"/>
                <a:sym typeface="Times New Roman"/>
              </a:rPr>
              <a:t>SUMY </a:t>
            </a:r>
            <a:r>
              <a:rPr lang="en-US" sz="3899" u="none">
                <a:solidFill>
                  <a:srgbClr val="353235"/>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ctr">
              <a:lnSpc>
                <a:spcPct val="140010"/>
              </a:lnSpc>
              <a:spcBef>
                <a:spcPts val="0"/>
              </a:spcBef>
              <a:spcAft>
                <a:spcPts val="0"/>
              </a:spcAft>
              <a:buNone/>
            </a:pPr>
            <a:r>
              <a:rPr lang="en-US" sz="3899" u="none">
                <a:solidFill>
                  <a:srgbClr val="353235"/>
                </a:solidFill>
                <a:latin typeface="Times New Roman"/>
                <a:ea typeface="Times New Roman"/>
                <a:cs typeface="Times New Roman"/>
                <a:sym typeface="Times New Roman"/>
              </a:rPr>
              <a:t> From Idea – Through Experience – To Implementation</a:t>
            </a:r>
            <a:endParaRPr>
              <a:latin typeface="Times New Roman"/>
              <a:ea typeface="Times New Roman"/>
              <a:cs typeface="Times New Roman"/>
              <a:sym typeface="Times New Roman"/>
            </a:endParaRPr>
          </a:p>
        </p:txBody>
      </p:sp>
      <p:grpSp>
        <p:nvGrpSpPr>
          <p:cNvPr id="404" name="Google Shape;404;p33"/>
          <p:cNvGrpSpPr/>
          <p:nvPr/>
        </p:nvGrpSpPr>
        <p:grpSpPr>
          <a:xfrm>
            <a:off x="2231865" y="936072"/>
            <a:ext cx="636585" cy="576068"/>
            <a:chOff x="6257925" y="1741488"/>
            <a:chExt cx="406400" cy="298450"/>
          </a:xfrm>
        </p:grpSpPr>
        <p:sp>
          <p:nvSpPr>
            <p:cNvPr id="405" name="Google Shape;405;p33"/>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406" name="Google Shape;406;p33"/>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blueprint of a gym&#10;&#10;AI-generated content may be incorrect." id="411" name="Google Shape;411;p34"/>
          <p:cNvPicPr preferRelativeResize="0"/>
          <p:nvPr/>
        </p:nvPicPr>
        <p:blipFill rotWithShape="1">
          <a:blip r:embed="rId3">
            <a:alphaModFix/>
          </a:blip>
          <a:srcRect b="3660" l="2391" r="3491" t="2079"/>
          <a:stretch/>
        </p:blipFill>
        <p:spPr>
          <a:xfrm>
            <a:off x="3719034" y="-17930"/>
            <a:ext cx="14573448" cy="10322859"/>
          </a:xfrm>
          <a:prstGeom prst="rect">
            <a:avLst/>
          </a:prstGeom>
          <a:noFill/>
          <a:ln>
            <a:noFill/>
          </a:ln>
        </p:spPr>
      </p:pic>
      <p:sp>
        <p:nvSpPr>
          <p:cNvPr id="412" name="Google Shape;412;p34"/>
          <p:cNvSpPr txBox="1"/>
          <p:nvPr/>
        </p:nvSpPr>
        <p:spPr>
          <a:xfrm>
            <a:off x="4343400" y="4628614"/>
            <a:ext cx="1752600" cy="514885"/>
          </a:xfrm>
          <a:prstGeom prst="rect">
            <a:avLst/>
          </a:prstGeom>
          <a:noFill/>
          <a:ln>
            <a:noFill/>
          </a:ln>
        </p:spPr>
        <p:txBody>
          <a:bodyPr anchorCtr="0" anchor="t" bIns="45700" lIns="91425" spcFirstLastPara="1" rIns="91425" wrap="square" tIns="45700">
            <a:spAutoFit/>
          </a:bodyPr>
          <a:lstStyle/>
          <a:p>
            <a:pPr indent="0" lvl="0" marL="0" marR="0" rtl="0" algn="just">
              <a:lnSpc>
                <a:spcPct val="209944"/>
              </a:lnSpc>
              <a:spcBef>
                <a:spcPts val="0"/>
              </a:spcBef>
              <a:spcAft>
                <a:spcPts val="0"/>
              </a:spcAft>
              <a:buNone/>
            </a:pPr>
            <a:r>
              <a:rPr b="1" lang="en-US" sz="1800">
                <a:solidFill>
                  <a:srgbClr val="0E0E0E"/>
                </a:solidFill>
                <a:latin typeface="Libre Franklin"/>
                <a:ea typeface="Libre Franklin"/>
                <a:cs typeface="Libre Franklin"/>
                <a:sym typeface="Libre Franklin"/>
              </a:rPr>
              <a:t>Second Floor</a:t>
            </a:r>
            <a:endParaRPr/>
          </a:p>
        </p:txBody>
      </p:sp>
      <p:pic>
        <p:nvPicPr>
          <p:cNvPr descr="A black and orange logo&#10;&#10;AI-generated content may be incorrect." id="413" name="Google Shape;413;p34"/>
          <p:cNvPicPr preferRelativeResize="0"/>
          <p:nvPr/>
        </p:nvPicPr>
        <p:blipFill rotWithShape="1">
          <a:blip r:embed="rId4">
            <a:alphaModFix/>
          </a:blip>
          <a:srcRect b="0" l="0" r="0" t="0"/>
          <a:stretch/>
        </p:blipFill>
        <p:spPr>
          <a:xfrm>
            <a:off x="190500" y="9116394"/>
            <a:ext cx="723900" cy="723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p35"/>
          <p:cNvSpPr/>
          <p:nvPr/>
        </p:nvSpPr>
        <p:spPr>
          <a:xfrm>
            <a:off x="2286"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n empty swimming pool with a large window&#10;&#10;AI-generated content may be incorrect." id="419" name="Google Shape;419;p35"/>
          <p:cNvPicPr preferRelativeResize="0"/>
          <p:nvPr/>
        </p:nvPicPr>
        <p:blipFill rotWithShape="1">
          <a:blip r:embed="rId3">
            <a:alphaModFix/>
          </a:blip>
          <a:srcRect b="5473" l="0" r="1" t="0"/>
          <a:stretch/>
        </p:blipFill>
        <p:spPr>
          <a:xfrm>
            <a:off x="482595" y="482598"/>
            <a:ext cx="8512345" cy="4526107"/>
          </a:xfrm>
          <a:prstGeom prst="rect">
            <a:avLst/>
          </a:prstGeom>
          <a:noFill/>
          <a:ln>
            <a:noFill/>
          </a:ln>
        </p:spPr>
      </p:pic>
      <p:pic>
        <p:nvPicPr>
          <p:cNvPr descr="A pool with a ladder&#10;&#10;AI-generated content may be incorrect." id="420" name="Google Shape;420;p35"/>
          <p:cNvPicPr preferRelativeResize="0"/>
          <p:nvPr/>
        </p:nvPicPr>
        <p:blipFill rotWithShape="1">
          <a:blip r:embed="rId4">
            <a:alphaModFix/>
          </a:blip>
          <a:srcRect b="12600" l="0" r="1" t="0"/>
          <a:stretch/>
        </p:blipFill>
        <p:spPr>
          <a:xfrm>
            <a:off x="482595" y="5266279"/>
            <a:ext cx="8512345" cy="4184931"/>
          </a:xfrm>
          <a:prstGeom prst="rect">
            <a:avLst/>
          </a:prstGeom>
          <a:noFill/>
          <a:ln>
            <a:noFill/>
          </a:ln>
        </p:spPr>
      </p:pic>
      <p:pic>
        <p:nvPicPr>
          <p:cNvPr descr="An empty indoor pool with windows&#10;&#10;AI-generated content may be incorrect." id="421" name="Google Shape;421;p35"/>
          <p:cNvPicPr preferRelativeResize="0"/>
          <p:nvPr/>
        </p:nvPicPr>
        <p:blipFill rotWithShape="1">
          <a:blip r:embed="rId5">
            <a:alphaModFix/>
          </a:blip>
          <a:srcRect b="-1" l="39577" r="7034" t="0"/>
          <a:stretch/>
        </p:blipFill>
        <p:spPr>
          <a:xfrm>
            <a:off x="9293059" y="482599"/>
            <a:ext cx="8512346" cy="896861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p36"/>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wimming pool inside a building&#10;&#10;AI-generated content may be incorrect." id="427" name="Google Shape;427;p36"/>
          <p:cNvPicPr preferRelativeResize="0"/>
          <p:nvPr/>
        </p:nvPicPr>
        <p:blipFill rotWithShape="1">
          <a:blip r:embed="rId3">
            <a:alphaModFix/>
          </a:blip>
          <a:srcRect b="1816" l="0" r="0" t="18694"/>
          <a:stretch/>
        </p:blipFill>
        <p:spPr>
          <a:xfrm>
            <a:off x="20" y="1923"/>
            <a:ext cx="18287980" cy="102850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37"/>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3" name="Google Shape;433;p37"/>
          <p:cNvPicPr preferRelativeResize="0"/>
          <p:nvPr/>
        </p:nvPicPr>
        <p:blipFill rotWithShape="1">
          <a:blip r:embed="rId3">
            <a:alphaModFix/>
          </a:blip>
          <a:srcRect b="0" l="0" r="0" t="20508"/>
          <a:stretch/>
        </p:blipFill>
        <p:spPr>
          <a:xfrm>
            <a:off x="20" y="1923"/>
            <a:ext cx="18287980" cy="102850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38"/>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9" name="Google Shape;439;p38"/>
          <p:cNvPicPr preferRelativeResize="0"/>
          <p:nvPr/>
        </p:nvPicPr>
        <p:blipFill rotWithShape="1">
          <a:blip r:embed="rId3">
            <a:alphaModFix/>
          </a:blip>
          <a:srcRect b="0" l="0" r="0" t="20508"/>
          <a:stretch/>
        </p:blipFill>
        <p:spPr>
          <a:xfrm>
            <a:off x="20" y="1923"/>
            <a:ext cx="18287980" cy="102850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
          <p:cNvSpPr/>
          <p:nvPr/>
        </p:nvSpPr>
        <p:spPr>
          <a:xfrm>
            <a:off x="5758799" y="190500"/>
            <a:ext cx="12483626" cy="891540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136" name="Google Shape;136;p3"/>
          <p:cNvSpPr txBox="1"/>
          <p:nvPr/>
        </p:nvSpPr>
        <p:spPr>
          <a:xfrm>
            <a:off x="6175544" y="966132"/>
            <a:ext cx="11709754" cy="8509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lang="en-US" sz="2499">
                <a:solidFill>
                  <a:srgbClr val="0E0E0E"/>
                </a:solidFill>
                <a:latin typeface="Libre Franklin"/>
                <a:ea typeface="Libre Franklin"/>
                <a:cs typeface="Libre Franklin"/>
                <a:sym typeface="Libre Franklin"/>
              </a:rPr>
              <a:t>If the war were to end tomorrow, it is estimated that the number of veterans in Sumy Oblast would be approximately 120,000</a:t>
            </a:r>
            <a:endParaRPr/>
          </a:p>
        </p:txBody>
      </p:sp>
      <p:sp>
        <p:nvSpPr>
          <p:cNvPr id="137" name="Google Shape;137;p3"/>
          <p:cNvSpPr txBox="1"/>
          <p:nvPr/>
        </p:nvSpPr>
        <p:spPr>
          <a:xfrm>
            <a:off x="6175544" y="429740"/>
            <a:ext cx="11034900" cy="431100"/>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1" lang="en-US" sz="2800">
                <a:solidFill>
                  <a:srgbClr val="0E0E0E"/>
                </a:solidFill>
                <a:latin typeface="Times New Roman"/>
                <a:ea typeface="Times New Roman"/>
                <a:cs typeface="Times New Roman"/>
                <a:sym typeface="Times New Roman"/>
              </a:rPr>
              <a:t>CONTINUOUS INCREASE IN THE NUMBER OF VETERANS</a:t>
            </a:r>
            <a:endParaRPr>
              <a:latin typeface="Times New Roman"/>
              <a:ea typeface="Times New Roman"/>
              <a:cs typeface="Times New Roman"/>
              <a:sym typeface="Times New Roman"/>
            </a:endParaRPr>
          </a:p>
        </p:txBody>
      </p:sp>
      <p:sp>
        <p:nvSpPr>
          <p:cNvPr id="138" name="Google Shape;138;p3"/>
          <p:cNvSpPr txBox="1"/>
          <p:nvPr/>
        </p:nvSpPr>
        <p:spPr>
          <a:xfrm>
            <a:off x="6109223" y="2963764"/>
            <a:ext cx="12247200" cy="1461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E0E0E"/>
                </a:solidFill>
                <a:latin typeface="Times New Roman"/>
                <a:ea typeface="Times New Roman"/>
                <a:cs typeface="Times New Roman"/>
                <a:sym typeface="Times New Roman"/>
              </a:rPr>
              <a:t>Social support, informational guidance, counseling and referral, physical and psychological rehabilitation, legal assistance, economic recovery and well-being, moral support = comprehensive support</a:t>
            </a:r>
            <a:endParaRPr>
              <a:latin typeface="Times New Roman"/>
              <a:ea typeface="Times New Roman"/>
              <a:cs typeface="Times New Roman"/>
              <a:sym typeface="Times New Roman"/>
            </a:endParaRPr>
          </a:p>
        </p:txBody>
      </p:sp>
      <p:sp>
        <p:nvSpPr>
          <p:cNvPr id="139" name="Google Shape;139;p3"/>
          <p:cNvSpPr txBox="1"/>
          <p:nvPr/>
        </p:nvSpPr>
        <p:spPr>
          <a:xfrm>
            <a:off x="6112511" y="1922290"/>
            <a:ext cx="11776200" cy="1034100"/>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1" lang="en-US" sz="2800">
                <a:solidFill>
                  <a:srgbClr val="0E0E0E"/>
                </a:solidFill>
                <a:latin typeface="Times New Roman"/>
                <a:ea typeface="Times New Roman"/>
                <a:cs typeface="Times New Roman"/>
                <a:sym typeface="Times New Roman"/>
              </a:rPr>
              <a:t>GROWING AND DIVERSIFYING NEEDS, INCREASED DEMAND FOR SERVICES</a:t>
            </a:r>
            <a:endParaRPr>
              <a:latin typeface="Times New Roman"/>
              <a:ea typeface="Times New Roman"/>
              <a:cs typeface="Times New Roman"/>
              <a:sym typeface="Times New Roman"/>
            </a:endParaRPr>
          </a:p>
        </p:txBody>
      </p:sp>
      <p:sp>
        <p:nvSpPr>
          <p:cNvPr id="140" name="Google Shape;140;p3"/>
          <p:cNvSpPr txBox="1"/>
          <p:nvPr/>
        </p:nvSpPr>
        <p:spPr>
          <a:xfrm>
            <a:off x="6201013" y="5600790"/>
            <a:ext cx="12063600" cy="960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Most institutions intended to provide services and support for veterans are neither inclusive nor accessible, and their number is insufficient</a:t>
            </a:r>
            <a:endParaRPr>
              <a:latin typeface="Times New Roman"/>
              <a:ea typeface="Times New Roman"/>
              <a:cs typeface="Times New Roman"/>
              <a:sym typeface="Times New Roman"/>
            </a:endParaRPr>
          </a:p>
        </p:txBody>
      </p:sp>
      <p:sp>
        <p:nvSpPr>
          <p:cNvPr id="141" name="Google Shape;141;p3"/>
          <p:cNvSpPr txBox="1"/>
          <p:nvPr/>
        </p:nvSpPr>
        <p:spPr>
          <a:xfrm>
            <a:off x="6142319" y="4433057"/>
            <a:ext cx="11776200" cy="99720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lang="en-US" sz="2700">
                <a:solidFill>
                  <a:srgbClr val="0E0E0E"/>
                </a:solidFill>
                <a:latin typeface="Times New Roman"/>
                <a:ea typeface="Times New Roman"/>
                <a:cs typeface="Times New Roman"/>
                <a:sym typeface="Times New Roman"/>
              </a:rPr>
              <a:t>LIMITED CAPACITY OF EXISTING INSTITUTIONS (OR THEIR COMPLETE ABSENCE)</a:t>
            </a:r>
            <a:endParaRPr>
              <a:latin typeface="Times New Roman"/>
              <a:ea typeface="Times New Roman"/>
              <a:cs typeface="Times New Roman"/>
              <a:sym typeface="Times New Roman"/>
            </a:endParaRPr>
          </a:p>
        </p:txBody>
      </p:sp>
      <p:sp>
        <p:nvSpPr>
          <p:cNvPr id="142" name="Google Shape;142;p3"/>
          <p:cNvSpPr txBox="1"/>
          <p:nvPr/>
        </p:nvSpPr>
        <p:spPr>
          <a:xfrm>
            <a:off x="6146650" y="7358400"/>
            <a:ext cx="11940900" cy="1520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600">
                <a:solidFill>
                  <a:srgbClr val="0E0E0E"/>
                </a:solidFill>
                <a:latin typeface="Times New Roman"/>
                <a:ea typeface="Times New Roman"/>
                <a:cs typeface="Times New Roman"/>
                <a:sym typeface="Times New Roman"/>
              </a:rPr>
              <a:t>An insufficient number of various specialists to meet the real needs and challenges faced by veterans; the lack of modern rehabilitation approaches reduces the effectiveness of support and complicates the process of veterans' return to active life</a:t>
            </a:r>
            <a:endParaRPr>
              <a:latin typeface="Times New Roman"/>
              <a:ea typeface="Times New Roman"/>
              <a:cs typeface="Times New Roman"/>
              <a:sym typeface="Times New Roman"/>
            </a:endParaRPr>
          </a:p>
        </p:txBody>
      </p:sp>
      <p:sp>
        <p:nvSpPr>
          <p:cNvPr id="143" name="Google Shape;143;p3"/>
          <p:cNvSpPr txBox="1"/>
          <p:nvPr/>
        </p:nvSpPr>
        <p:spPr>
          <a:xfrm>
            <a:off x="6197288" y="6731933"/>
            <a:ext cx="10546800" cy="431100"/>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1" lang="en-US" sz="2800">
                <a:solidFill>
                  <a:srgbClr val="0E0E0E"/>
                </a:solidFill>
                <a:latin typeface="Times New Roman"/>
                <a:ea typeface="Times New Roman"/>
                <a:cs typeface="Times New Roman"/>
                <a:sym typeface="Times New Roman"/>
              </a:rPr>
              <a:t>LACK OF CAPABLE HUMAN RESOURCES</a:t>
            </a:r>
            <a:endParaRPr>
              <a:latin typeface="Times New Roman"/>
              <a:ea typeface="Times New Roman"/>
              <a:cs typeface="Times New Roman"/>
              <a:sym typeface="Times New Roman"/>
            </a:endParaRPr>
          </a:p>
        </p:txBody>
      </p:sp>
      <p:sp>
        <p:nvSpPr>
          <p:cNvPr id="144" name="Google Shape;144;p3"/>
          <p:cNvSpPr txBox="1"/>
          <p:nvPr/>
        </p:nvSpPr>
        <p:spPr>
          <a:xfrm>
            <a:off x="557335" y="2844164"/>
            <a:ext cx="5247000" cy="18129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lang="en-US" sz="3099" u="none">
                <a:solidFill>
                  <a:srgbClr val="0E0E0E"/>
                </a:solidFill>
                <a:latin typeface="Libre Franklin"/>
                <a:ea typeface="Libre Franklin"/>
                <a:cs typeface="Libre Franklin"/>
                <a:sym typeface="Libre Franklin"/>
              </a:rPr>
              <a:t> </a:t>
            </a:r>
            <a:r>
              <a:rPr b="1" lang="en-US" sz="3099" u="none">
                <a:solidFill>
                  <a:srgbClr val="0E0E0E"/>
                </a:solidFill>
                <a:latin typeface="Times New Roman"/>
                <a:ea typeface="Times New Roman"/>
                <a:cs typeface="Times New Roman"/>
                <a:sym typeface="Times New Roman"/>
              </a:rPr>
              <a:t>SUMY </a:t>
            </a:r>
            <a:r>
              <a:rPr lang="en-US" sz="3099" u="none">
                <a:solidFill>
                  <a:srgbClr val="0E0E0E"/>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ctr">
              <a:lnSpc>
                <a:spcPct val="140012"/>
              </a:lnSpc>
              <a:spcBef>
                <a:spcPts val="0"/>
              </a:spcBef>
              <a:spcAft>
                <a:spcPts val="0"/>
              </a:spcAft>
              <a:buNone/>
            </a:pPr>
            <a:r>
              <a:rPr lang="en-US" sz="3099" u="none">
                <a:solidFill>
                  <a:srgbClr val="0E0E0E"/>
                </a:solidFill>
                <a:latin typeface="Times New Roman"/>
                <a:ea typeface="Times New Roman"/>
                <a:cs typeface="Times New Roman"/>
                <a:sym typeface="Times New Roman"/>
              </a:rPr>
              <a:t>Justification and Problem Statement</a:t>
            </a:r>
            <a:endParaRPr>
              <a:latin typeface="Times New Roman"/>
              <a:ea typeface="Times New Roman"/>
              <a:cs typeface="Times New Roman"/>
              <a:sym typeface="Times New Roman"/>
            </a:endParaRPr>
          </a:p>
        </p:txBody>
      </p:sp>
      <p:grpSp>
        <p:nvGrpSpPr>
          <p:cNvPr id="145" name="Google Shape;145;p3"/>
          <p:cNvGrpSpPr/>
          <p:nvPr/>
        </p:nvGrpSpPr>
        <p:grpSpPr>
          <a:xfrm>
            <a:off x="45575" y="2844164"/>
            <a:ext cx="636584" cy="576064"/>
            <a:chOff x="6257925" y="1741488"/>
            <a:chExt cx="406400" cy="298450"/>
          </a:xfrm>
        </p:grpSpPr>
        <p:sp>
          <p:nvSpPr>
            <p:cNvPr id="146" name="Google Shape;146;p3"/>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147" name="Google Shape;147;p3"/>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sp>
        <p:nvSpPr>
          <p:cNvPr id="444" name="Google Shape;444;p39"/>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5" name="Google Shape;445;p39"/>
          <p:cNvPicPr preferRelativeResize="0"/>
          <p:nvPr/>
        </p:nvPicPr>
        <p:blipFill rotWithShape="1">
          <a:blip r:embed="rId3">
            <a:alphaModFix/>
          </a:blip>
          <a:srcRect b="2803" l="0" r="0" t="17707"/>
          <a:stretch/>
        </p:blipFill>
        <p:spPr>
          <a:xfrm>
            <a:off x="20" y="1923"/>
            <a:ext cx="18287980" cy="102850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pic>
        <p:nvPicPr>
          <p:cNvPr id="450" name="Google Shape;450;p40"/>
          <p:cNvPicPr preferRelativeResize="0"/>
          <p:nvPr/>
        </p:nvPicPr>
        <p:blipFill rotWithShape="1">
          <a:blip r:embed="rId3">
            <a:alphaModFix/>
          </a:blip>
          <a:srcRect b="20194" l="0" r="1" t="343"/>
          <a:stretch/>
        </p:blipFill>
        <p:spPr>
          <a:xfrm>
            <a:off x="-9882" y="10"/>
            <a:ext cx="18297882" cy="1028699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sp>
        <p:nvSpPr>
          <p:cNvPr id="455" name="Google Shape;455;p41"/>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Зображення, що містить Фітнес, у приміщенні, сітка, зала&#10;&#10;Вміст, створений ШІ, може бути неправильним." id="456" name="Google Shape;456;p41"/>
          <p:cNvPicPr preferRelativeResize="0"/>
          <p:nvPr/>
        </p:nvPicPr>
        <p:blipFill rotWithShape="1">
          <a:blip r:embed="rId3">
            <a:alphaModFix/>
          </a:blip>
          <a:srcRect b="120" l="0" r="0" t="15626"/>
          <a:stretch/>
        </p:blipFill>
        <p:spPr>
          <a:xfrm>
            <a:off x="20" y="1923"/>
            <a:ext cx="18287980" cy="102850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p42"/>
          <p:cNvSpPr/>
          <p:nvPr/>
        </p:nvSpPr>
        <p:spPr>
          <a:xfrm>
            <a:off x="2286"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sitting in a locker room&#10;&#10;AI-generated content may be incorrect." id="462" name="Google Shape;462;p42"/>
          <p:cNvPicPr preferRelativeResize="0"/>
          <p:nvPr/>
        </p:nvPicPr>
        <p:blipFill rotWithShape="1">
          <a:blip r:embed="rId3">
            <a:alphaModFix/>
          </a:blip>
          <a:srcRect b="1" l="0" r="16030" t="0"/>
          <a:stretch/>
        </p:blipFill>
        <p:spPr>
          <a:xfrm>
            <a:off x="20" y="-1"/>
            <a:ext cx="11997317" cy="10286999"/>
          </a:xfrm>
          <a:prstGeom prst="rect">
            <a:avLst/>
          </a:prstGeom>
          <a:noFill/>
          <a:ln>
            <a:noFill/>
          </a:ln>
        </p:spPr>
      </p:pic>
      <p:pic>
        <p:nvPicPr>
          <p:cNvPr id="463" name="Google Shape;463;p42"/>
          <p:cNvPicPr preferRelativeResize="0"/>
          <p:nvPr/>
        </p:nvPicPr>
        <p:blipFill rotWithShape="1">
          <a:blip r:embed="rId4">
            <a:alphaModFix/>
          </a:blip>
          <a:srcRect b="-1" l="35426" r="19475" t="0"/>
          <a:stretch/>
        </p:blipFill>
        <p:spPr>
          <a:xfrm>
            <a:off x="11997337" y="-1"/>
            <a:ext cx="6290663" cy="102869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3"/>
          <p:cNvSpPr/>
          <p:nvPr/>
        </p:nvSpPr>
        <p:spPr>
          <a:xfrm>
            <a:off x="410875" y="1756525"/>
            <a:ext cx="15767100" cy="810150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469" name="Google Shape;469;p43"/>
          <p:cNvSpPr txBox="1"/>
          <p:nvPr/>
        </p:nvSpPr>
        <p:spPr>
          <a:xfrm>
            <a:off x="410875" y="1756525"/>
            <a:ext cx="15601800" cy="8774100"/>
          </a:xfrm>
          <a:prstGeom prst="rect">
            <a:avLst/>
          </a:prstGeom>
          <a:noFill/>
          <a:ln>
            <a:noFill/>
          </a:ln>
        </p:spPr>
        <p:txBody>
          <a:bodyPr anchorCtr="0" anchor="t" bIns="0" lIns="0" spcFirstLastPara="1" rIns="0" wrap="square" tIns="0">
            <a:spAutoFit/>
          </a:bodyPr>
          <a:lstStyle/>
          <a:p>
            <a:pPr indent="0" lvl="0" marL="0" marR="0" rtl="0" algn="just">
              <a:lnSpc>
                <a:spcPct val="140014"/>
              </a:lnSpc>
              <a:spcBef>
                <a:spcPts val="0"/>
              </a:spcBef>
              <a:spcAft>
                <a:spcPts val="0"/>
              </a:spcAft>
              <a:buNone/>
            </a:pPr>
            <a:r>
              <a:rPr b="1" lang="en-US" sz="2699">
                <a:solidFill>
                  <a:srgbClr val="0E0E0E"/>
                </a:solidFill>
                <a:latin typeface="Times New Roman"/>
                <a:ea typeface="Times New Roman"/>
                <a:cs typeface="Times New Roman"/>
                <a:sym typeface="Times New Roman"/>
              </a:rPr>
              <a:t>Third Floor</a:t>
            </a:r>
            <a:endParaRPr>
              <a:latin typeface="Times New Roman"/>
              <a:ea typeface="Times New Roman"/>
              <a:cs typeface="Times New Roman"/>
              <a:sym typeface="Times New Roman"/>
            </a:endParaRPr>
          </a:p>
          <a:p>
            <a:pPr indent="0" lvl="0" marL="0" marR="0" rtl="0" algn="just">
              <a:lnSpc>
                <a:spcPct val="140014"/>
              </a:lnSpc>
              <a:spcBef>
                <a:spcPts val="0"/>
              </a:spcBef>
              <a:spcAft>
                <a:spcPts val="0"/>
              </a:spcAft>
              <a:buNone/>
            </a:pPr>
            <a:r>
              <a:rPr lang="en-US" sz="2699">
                <a:solidFill>
                  <a:srgbClr val="0E0E0E"/>
                </a:solidFill>
                <a:latin typeface="Times New Roman"/>
                <a:ea typeface="Times New Roman"/>
                <a:cs typeface="Times New Roman"/>
                <a:sym typeface="Times New Roman"/>
              </a:rPr>
              <a:t> This level is designed as a space for mental health, creative expression, personal development, learning, and communication. It will also partially house the center’s administrative offices.</a:t>
            </a:r>
            <a:endParaRPr>
              <a:latin typeface="Times New Roman"/>
              <a:ea typeface="Times New Roman"/>
              <a:cs typeface="Times New Roman"/>
              <a:sym typeface="Times New Roman"/>
            </a:endParaRPr>
          </a:p>
          <a:p>
            <a:pPr indent="0" lvl="0" marL="0" marR="0" rtl="0" algn="just">
              <a:lnSpc>
                <a:spcPct val="140014"/>
              </a:lnSpc>
              <a:spcBef>
                <a:spcPts val="0"/>
              </a:spcBef>
              <a:spcAft>
                <a:spcPts val="0"/>
              </a:spcAft>
              <a:buNone/>
            </a:pPr>
            <a:r>
              <a:rPr lang="en-US" sz="2699">
                <a:solidFill>
                  <a:srgbClr val="0E0E0E"/>
                </a:solidFill>
                <a:latin typeface="Times New Roman"/>
                <a:ea typeface="Times New Roman"/>
                <a:cs typeface="Times New Roman"/>
                <a:sym typeface="Times New Roman"/>
              </a:rPr>
              <a:t>It will include:</a:t>
            </a:r>
            <a:endParaRPr>
              <a:latin typeface="Times New Roman"/>
              <a:ea typeface="Times New Roman"/>
              <a:cs typeface="Times New Roman"/>
              <a:sym typeface="Times New Roman"/>
            </a:endParaRPr>
          </a:p>
          <a:p>
            <a:pPr indent="-457200" lvl="1" marL="748664" marR="0" rtl="0" algn="just">
              <a:lnSpc>
                <a:spcPct val="140014"/>
              </a:lnSpc>
              <a:spcBef>
                <a:spcPts val="0"/>
              </a:spcBef>
              <a:spcAft>
                <a:spcPts val="0"/>
              </a:spcAft>
              <a:buClr>
                <a:srgbClr val="0E0E0E"/>
              </a:buClr>
              <a:buSzPts val="2699"/>
              <a:buFont typeface="Times New Roman"/>
              <a:buChar char="▪"/>
            </a:pPr>
            <a:r>
              <a:rPr i="0" lang="en-US" sz="2699" u="none" cap="none" strike="noStrike">
                <a:solidFill>
                  <a:srgbClr val="0E0E0E"/>
                </a:solidFill>
                <a:latin typeface="Times New Roman"/>
                <a:ea typeface="Times New Roman"/>
                <a:cs typeface="Times New Roman"/>
                <a:sym typeface="Times New Roman"/>
              </a:rPr>
              <a:t>Two rooms for individual sessions with psychologists</a:t>
            </a:r>
            <a:endParaRPr>
              <a:latin typeface="Times New Roman"/>
              <a:ea typeface="Times New Roman"/>
              <a:cs typeface="Times New Roman"/>
              <a:sym typeface="Times New Roman"/>
            </a:endParaRPr>
          </a:p>
          <a:p>
            <a:pPr indent="-457200" lvl="1" marL="748664" marR="0" rtl="0" algn="just">
              <a:lnSpc>
                <a:spcPct val="140014"/>
              </a:lnSpc>
              <a:spcBef>
                <a:spcPts val="0"/>
              </a:spcBef>
              <a:spcAft>
                <a:spcPts val="0"/>
              </a:spcAft>
              <a:buClr>
                <a:srgbClr val="0E0E0E"/>
              </a:buClr>
              <a:buSzPts val="2699"/>
              <a:buFont typeface="Times New Roman"/>
              <a:buChar char="▪"/>
            </a:pPr>
            <a:r>
              <a:rPr i="0" lang="en-US" sz="2699" u="none" cap="none" strike="noStrike">
                <a:solidFill>
                  <a:srgbClr val="0E0E0E"/>
                </a:solidFill>
                <a:latin typeface="Times New Roman"/>
                <a:ea typeface="Times New Roman"/>
                <a:cs typeface="Times New Roman"/>
                <a:sym typeface="Times New Roman"/>
              </a:rPr>
              <a:t>A room for group counseling and art therapy activities (including painting and pottery workshops)</a:t>
            </a:r>
            <a:endParaRPr>
              <a:latin typeface="Times New Roman"/>
              <a:ea typeface="Times New Roman"/>
              <a:cs typeface="Times New Roman"/>
              <a:sym typeface="Times New Roman"/>
            </a:endParaRPr>
          </a:p>
          <a:p>
            <a:pPr indent="-457200" lvl="1" marL="748664" marR="0" rtl="0" algn="just">
              <a:lnSpc>
                <a:spcPct val="140014"/>
              </a:lnSpc>
              <a:spcBef>
                <a:spcPts val="0"/>
              </a:spcBef>
              <a:spcAft>
                <a:spcPts val="0"/>
              </a:spcAft>
              <a:buClr>
                <a:srgbClr val="0E0E0E"/>
              </a:buClr>
              <a:buSzPts val="2699"/>
              <a:buFont typeface="Times New Roman"/>
              <a:buChar char="▪"/>
            </a:pPr>
            <a:r>
              <a:rPr i="0" lang="en-US" sz="2699" u="none" cap="none" strike="noStrike">
                <a:solidFill>
                  <a:srgbClr val="0E0E0E"/>
                </a:solidFill>
                <a:latin typeface="Times New Roman"/>
                <a:ea typeface="Times New Roman"/>
                <a:cs typeface="Times New Roman"/>
                <a:sym typeface="Times New Roman"/>
              </a:rPr>
              <a:t>A VR zone (for e-sports and VR therapy)</a:t>
            </a:r>
            <a:endParaRPr>
              <a:latin typeface="Times New Roman"/>
              <a:ea typeface="Times New Roman"/>
              <a:cs typeface="Times New Roman"/>
              <a:sym typeface="Times New Roman"/>
            </a:endParaRPr>
          </a:p>
          <a:p>
            <a:pPr indent="-457200" lvl="1" marL="748664" marR="0" rtl="0" algn="just">
              <a:lnSpc>
                <a:spcPct val="140014"/>
              </a:lnSpc>
              <a:spcBef>
                <a:spcPts val="0"/>
              </a:spcBef>
              <a:spcAft>
                <a:spcPts val="0"/>
              </a:spcAft>
              <a:buClr>
                <a:srgbClr val="0E0E0E"/>
              </a:buClr>
              <a:buSzPts val="2699"/>
              <a:buFont typeface="Times New Roman"/>
              <a:buChar char="▪"/>
            </a:pPr>
            <a:r>
              <a:rPr i="0" lang="en-US" sz="2699" u="none" cap="none" strike="noStrike">
                <a:solidFill>
                  <a:srgbClr val="0E0E0E"/>
                </a:solidFill>
                <a:latin typeface="Times New Roman"/>
                <a:ea typeface="Times New Roman"/>
                <a:cs typeface="Times New Roman"/>
                <a:sym typeface="Times New Roman"/>
              </a:rPr>
              <a:t>Offices for administrative staff and specialists</a:t>
            </a:r>
            <a:endParaRPr>
              <a:latin typeface="Times New Roman"/>
              <a:ea typeface="Times New Roman"/>
              <a:cs typeface="Times New Roman"/>
              <a:sym typeface="Times New Roman"/>
            </a:endParaRPr>
          </a:p>
          <a:p>
            <a:pPr indent="-457200" lvl="1" marL="748664" marR="0" rtl="0" algn="just">
              <a:lnSpc>
                <a:spcPct val="140014"/>
              </a:lnSpc>
              <a:spcBef>
                <a:spcPts val="0"/>
              </a:spcBef>
              <a:spcAft>
                <a:spcPts val="0"/>
              </a:spcAft>
              <a:buClr>
                <a:srgbClr val="0E0E0E"/>
              </a:buClr>
              <a:buSzPts val="2699"/>
              <a:buFont typeface="Times New Roman"/>
              <a:buChar char="▪"/>
            </a:pPr>
            <a:r>
              <a:rPr i="0" lang="en-US" sz="2699" u="none" cap="none" strike="noStrike">
                <a:solidFill>
                  <a:srgbClr val="0E0E0E"/>
                </a:solidFill>
                <a:latin typeface="Times New Roman"/>
                <a:ea typeface="Times New Roman"/>
                <a:cs typeface="Times New Roman"/>
                <a:sym typeface="Times New Roman"/>
              </a:rPr>
              <a:t>A modular conference hall that can be adapted as a training venue, a creative performance space (concerts, plays, acoustic sessions), or used for large events (capacity: 100 people)</a:t>
            </a:r>
            <a:endParaRPr i="0" sz="2699" u="none" cap="none" strike="noStrike">
              <a:solidFill>
                <a:srgbClr val="0E0E0E"/>
              </a:solidFill>
              <a:latin typeface="Times New Roman"/>
              <a:ea typeface="Times New Roman"/>
              <a:cs typeface="Times New Roman"/>
              <a:sym typeface="Times New Roman"/>
            </a:endParaRPr>
          </a:p>
          <a:p>
            <a:pPr indent="0" lvl="0" marL="0" marR="0" rtl="0" algn="just">
              <a:lnSpc>
                <a:spcPct val="140014"/>
              </a:lnSpc>
              <a:spcBef>
                <a:spcPts val="0"/>
              </a:spcBef>
              <a:spcAft>
                <a:spcPts val="0"/>
              </a:spcAft>
              <a:buNone/>
            </a:pPr>
            <a:r>
              <a:t/>
            </a:r>
            <a:endParaRPr sz="999">
              <a:solidFill>
                <a:srgbClr val="0E0E0E"/>
              </a:solidFill>
              <a:latin typeface="Times New Roman"/>
              <a:ea typeface="Times New Roman"/>
              <a:cs typeface="Times New Roman"/>
              <a:sym typeface="Times New Roman"/>
            </a:endParaRPr>
          </a:p>
          <a:p>
            <a:pPr indent="0" lvl="0" marL="0" marR="0" rtl="0" algn="just">
              <a:lnSpc>
                <a:spcPct val="140014"/>
              </a:lnSpc>
              <a:spcBef>
                <a:spcPts val="0"/>
              </a:spcBef>
              <a:spcAft>
                <a:spcPts val="0"/>
              </a:spcAft>
              <a:buNone/>
            </a:pPr>
            <a:r>
              <a:rPr lang="en-US" sz="2699">
                <a:solidFill>
                  <a:srgbClr val="0E0E0E"/>
                </a:solidFill>
                <a:latin typeface="Times New Roman"/>
                <a:ea typeface="Times New Roman"/>
                <a:cs typeface="Times New Roman"/>
                <a:sym typeface="Times New Roman"/>
              </a:rPr>
              <a:t>The third floor is designed as an atrium, creating additional open space, providing more natural light, and enhancing comfort.</a:t>
            </a:r>
            <a:endParaRPr>
              <a:latin typeface="Times New Roman"/>
              <a:ea typeface="Times New Roman"/>
              <a:cs typeface="Times New Roman"/>
              <a:sym typeface="Times New Roman"/>
            </a:endParaRPr>
          </a:p>
          <a:p>
            <a:pPr indent="0" lvl="0" marL="0" marR="0" rtl="0" algn="just">
              <a:lnSpc>
                <a:spcPct val="140014"/>
              </a:lnSpc>
              <a:spcBef>
                <a:spcPts val="0"/>
              </a:spcBef>
              <a:spcAft>
                <a:spcPts val="0"/>
              </a:spcAft>
              <a:buNone/>
            </a:pPr>
            <a:r>
              <a:rPr lang="en-US" sz="2699">
                <a:solidFill>
                  <a:srgbClr val="0E0E0E"/>
                </a:solidFill>
                <a:latin typeface="Times New Roman"/>
                <a:ea typeface="Times New Roman"/>
                <a:cs typeface="Times New Roman"/>
                <a:sym typeface="Times New Roman"/>
              </a:rPr>
              <a:t>Terraces along the perimeter will serve as informal, psychologically supportive spaces for communication or solitude.</a:t>
            </a:r>
            <a:endParaRPr>
              <a:latin typeface="Times New Roman"/>
              <a:ea typeface="Times New Roman"/>
              <a:cs typeface="Times New Roman"/>
              <a:sym typeface="Times New Roman"/>
            </a:endParaRPr>
          </a:p>
          <a:p>
            <a:pPr indent="0" lvl="0" marL="0" marR="0" rtl="0" algn="just">
              <a:lnSpc>
                <a:spcPct val="140014"/>
              </a:lnSpc>
              <a:spcBef>
                <a:spcPts val="0"/>
              </a:spcBef>
              <a:spcAft>
                <a:spcPts val="0"/>
              </a:spcAft>
              <a:buNone/>
            </a:pPr>
            <a:r>
              <a:t/>
            </a:r>
            <a:endParaRPr sz="2699">
              <a:solidFill>
                <a:srgbClr val="0E0E0E"/>
              </a:solidFill>
              <a:latin typeface="Libre Franklin"/>
              <a:ea typeface="Libre Franklin"/>
              <a:cs typeface="Libre Franklin"/>
              <a:sym typeface="Libre Franklin"/>
            </a:endParaRPr>
          </a:p>
        </p:txBody>
      </p:sp>
      <p:sp>
        <p:nvSpPr>
          <p:cNvPr id="470" name="Google Shape;470;p43"/>
          <p:cNvSpPr txBox="1"/>
          <p:nvPr/>
        </p:nvSpPr>
        <p:spPr>
          <a:xfrm>
            <a:off x="1343091" y="316230"/>
            <a:ext cx="15601800" cy="1440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899" u="none">
                <a:solidFill>
                  <a:srgbClr val="353235"/>
                </a:solidFill>
                <a:latin typeface="Times New Roman"/>
                <a:ea typeface="Times New Roman"/>
                <a:cs typeface="Times New Roman"/>
                <a:sym typeface="Times New Roman"/>
              </a:rPr>
              <a:t>SUMY </a:t>
            </a:r>
            <a:r>
              <a:rPr lang="en-US" sz="3899" u="none">
                <a:solidFill>
                  <a:srgbClr val="353235"/>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ctr">
              <a:lnSpc>
                <a:spcPct val="140010"/>
              </a:lnSpc>
              <a:spcBef>
                <a:spcPts val="0"/>
              </a:spcBef>
              <a:spcAft>
                <a:spcPts val="0"/>
              </a:spcAft>
              <a:buNone/>
            </a:pPr>
            <a:r>
              <a:rPr lang="en-US" sz="3899" u="none">
                <a:solidFill>
                  <a:srgbClr val="353235"/>
                </a:solidFill>
                <a:latin typeface="Times New Roman"/>
                <a:ea typeface="Times New Roman"/>
                <a:cs typeface="Times New Roman"/>
                <a:sym typeface="Times New Roman"/>
              </a:rPr>
              <a:t> From Idea – Through Experience – To Implementation</a:t>
            </a:r>
            <a:endParaRPr>
              <a:latin typeface="Times New Roman"/>
              <a:ea typeface="Times New Roman"/>
              <a:cs typeface="Times New Roman"/>
              <a:sym typeface="Times New Roman"/>
            </a:endParaRPr>
          </a:p>
        </p:txBody>
      </p:sp>
      <p:grpSp>
        <p:nvGrpSpPr>
          <p:cNvPr id="471" name="Google Shape;471;p43"/>
          <p:cNvGrpSpPr/>
          <p:nvPr/>
        </p:nvGrpSpPr>
        <p:grpSpPr>
          <a:xfrm>
            <a:off x="2667000" y="1088907"/>
            <a:ext cx="636584" cy="576064"/>
            <a:chOff x="6257925" y="1741488"/>
            <a:chExt cx="406400" cy="298450"/>
          </a:xfrm>
        </p:grpSpPr>
        <p:sp>
          <p:nvSpPr>
            <p:cNvPr id="472" name="Google Shape;472;p43"/>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473" name="Google Shape;473;p43"/>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blueprint of a building&#10;&#10;AI-generated content may be incorrect." id="478" name="Google Shape;478;p44"/>
          <p:cNvPicPr preferRelativeResize="0"/>
          <p:nvPr/>
        </p:nvPicPr>
        <p:blipFill rotWithShape="1">
          <a:blip r:embed="rId3">
            <a:alphaModFix/>
          </a:blip>
          <a:srcRect b="2525" l="1579" r="2070" t="2607"/>
          <a:stretch/>
        </p:blipFill>
        <p:spPr>
          <a:xfrm>
            <a:off x="2286000" y="0"/>
            <a:ext cx="15821393" cy="10287000"/>
          </a:xfrm>
          <a:prstGeom prst="rect">
            <a:avLst/>
          </a:prstGeom>
          <a:noFill/>
          <a:ln>
            <a:noFill/>
          </a:ln>
        </p:spPr>
      </p:pic>
      <p:sp>
        <p:nvSpPr>
          <p:cNvPr id="479" name="Google Shape;479;p44"/>
          <p:cNvSpPr txBox="1"/>
          <p:nvPr/>
        </p:nvSpPr>
        <p:spPr>
          <a:xfrm>
            <a:off x="3505200" y="4628615"/>
            <a:ext cx="1752600" cy="514885"/>
          </a:xfrm>
          <a:prstGeom prst="rect">
            <a:avLst/>
          </a:prstGeom>
          <a:noFill/>
          <a:ln>
            <a:noFill/>
          </a:ln>
        </p:spPr>
        <p:txBody>
          <a:bodyPr anchorCtr="0" anchor="t" bIns="45700" lIns="91425" spcFirstLastPara="1" rIns="91425" wrap="square" tIns="45700">
            <a:spAutoFit/>
          </a:bodyPr>
          <a:lstStyle/>
          <a:p>
            <a:pPr indent="0" lvl="0" marL="0" marR="0" rtl="0" algn="just">
              <a:lnSpc>
                <a:spcPct val="209944"/>
              </a:lnSpc>
              <a:spcBef>
                <a:spcPts val="0"/>
              </a:spcBef>
              <a:spcAft>
                <a:spcPts val="0"/>
              </a:spcAft>
              <a:buNone/>
            </a:pPr>
            <a:r>
              <a:rPr b="1" lang="en-US" sz="1800">
                <a:solidFill>
                  <a:srgbClr val="0E0E0E"/>
                </a:solidFill>
                <a:latin typeface="Libre Franklin"/>
                <a:ea typeface="Libre Franklin"/>
                <a:cs typeface="Libre Franklin"/>
                <a:sym typeface="Libre Franklin"/>
              </a:rPr>
              <a:t>Third Floor</a:t>
            </a:r>
            <a:endParaRPr/>
          </a:p>
        </p:txBody>
      </p:sp>
      <p:pic>
        <p:nvPicPr>
          <p:cNvPr descr="A black and orange logo&#10;&#10;AI-generated content may be incorrect." id="480" name="Google Shape;480;p44"/>
          <p:cNvPicPr preferRelativeResize="0"/>
          <p:nvPr/>
        </p:nvPicPr>
        <p:blipFill rotWithShape="1">
          <a:blip r:embed="rId4">
            <a:alphaModFix/>
          </a:blip>
          <a:srcRect b="0" l="0" r="0" t="0"/>
          <a:stretch/>
        </p:blipFill>
        <p:spPr>
          <a:xfrm>
            <a:off x="190500" y="9116394"/>
            <a:ext cx="723900" cy="723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grpSp>
        <p:nvGrpSpPr>
          <p:cNvPr id="485" name="Google Shape;485;p45"/>
          <p:cNvGrpSpPr/>
          <p:nvPr/>
        </p:nvGrpSpPr>
        <p:grpSpPr>
          <a:xfrm>
            <a:off x="204561" y="4054415"/>
            <a:ext cx="636584" cy="576064"/>
            <a:chOff x="6257925" y="1741488"/>
            <a:chExt cx="406400" cy="298450"/>
          </a:xfrm>
        </p:grpSpPr>
        <p:sp>
          <p:nvSpPr>
            <p:cNvPr id="486" name="Google Shape;486;p45"/>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487" name="Google Shape;487;p45"/>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
        <p:nvSpPr>
          <p:cNvPr id="488" name="Google Shape;488;p45"/>
          <p:cNvSpPr txBox="1"/>
          <p:nvPr/>
        </p:nvSpPr>
        <p:spPr>
          <a:xfrm>
            <a:off x="342042" y="9701951"/>
            <a:ext cx="4898004" cy="329816"/>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"Resilience and the European future of Sumy region" </a:t>
            </a:r>
            <a:endParaRPr i="0" sz="1600" u="none" cap="none" strike="noStrike">
              <a:solidFill>
                <a:srgbClr val="000000"/>
              </a:solidFill>
              <a:latin typeface="Times New Roman"/>
              <a:ea typeface="Times New Roman"/>
              <a:cs typeface="Times New Roman"/>
              <a:sym typeface="Times New Roman"/>
            </a:endParaRPr>
          </a:p>
        </p:txBody>
      </p:sp>
      <p:sp>
        <p:nvSpPr>
          <p:cNvPr id="489" name="Google Shape;489;p45"/>
          <p:cNvSpPr txBox="1"/>
          <p:nvPr/>
        </p:nvSpPr>
        <p:spPr>
          <a:xfrm>
            <a:off x="1048051" y="3162299"/>
            <a:ext cx="3959100" cy="157890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lang="en-US" sz="2700">
                <a:solidFill>
                  <a:srgbClr val="0E0E0E"/>
                </a:solidFill>
                <a:latin typeface="Times New Roman"/>
                <a:ea typeface="Times New Roman"/>
                <a:cs typeface="Times New Roman"/>
                <a:sym typeface="Times New Roman"/>
              </a:rPr>
              <a:t>SUMY | VETERAN PRO</a:t>
            </a:r>
            <a:endParaRPr>
              <a:latin typeface="Times New Roman"/>
              <a:ea typeface="Times New Roman"/>
              <a:cs typeface="Times New Roman"/>
              <a:sym typeface="Times New Roman"/>
            </a:endParaRPr>
          </a:p>
          <a:p>
            <a:pPr indent="0" lvl="0" marL="0" marR="0" rtl="0" algn="ctr">
              <a:lnSpc>
                <a:spcPct val="139962"/>
              </a:lnSpc>
              <a:spcBef>
                <a:spcPts val="0"/>
              </a:spcBef>
              <a:spcAft>
                <a:spcPts val="0"/>
              </a:spcAft>
              <a:buNone/>
            </a:pPr>
            <a:r>
              <a:rPr lang="en-US" sz="2700">
                <a:solidFill>
                  <a:srgbClr val="0E0E0E"/>
                </a:solidFill>
                <a:latin typeface="Times New Roman"/>
                <a:ea typeface="Times New Roman"/>
                <a:cs typeface="Times New Roman"/>
                <a:sym typeface="Times New Roman"/>
              </a:rPr>
              <a:t>Expected Outcomes and Community Benefits</a:t>
            </a:r>
            <a:endParaRPr>
              <a:latin typeface="Times New Roman"/>
              <a:ea typeface="Times New Roman"/>
              <a:cs typeface="Times New Roman"/>
              <a:sym typeface="Times New Roman"/>
            </a:endParaRPr>
          </a:p>
        </p:txBody>
      </p:sp>
      <p:sp>
        <p:nvSpPr>
          <p:cNvPr id="490" name="Google Shape;490;p45"/>
          <p:cNvSpPr txBox="1"/>
          <p:nvPr/>
        </p:nvSpPr>
        <p:spPr>
          <a:xfrm>
            <a:off x="6347024" y="182325"/>
            <a:ext cx="110718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300">
                <a:solidFill>
                  <a:srgbClr val="0E0E0E"/>
                </a:solidFill>
                <a:latin typeface="Libre Franklin"/>
                <a:ea typeface="Libre Franklin"/>
                <a:cs typeface="Libre Franklin"/>
                <a:sym typeface="Libre Franklin"/>
              </a:rPr>
              <a:t>I</a:t>
            </a:r>
            <a:r>
              <a:rPr b="1" lang="en-US" sz="2300">
                <a:solidFill>
                  <a:srgbClr val="0E0E0E"/>
                </a:solidFill>
                <a:latin typeface="Times New Roman"/>
                <a:ea typeface="Times New Roman"/>
                <a:cs typeface="Times New Roman"/>
                <a:sym typeface="Times New Roman"/>
              </a:rPr>
              <a:t>MPROVING THE QUALITY OF LIFE FOR VETERANS AND THEIR FAMILIES</a:t>
            </a:r>
            <a:endParaRPr>
              <a:latin typeface="Times New Roman"/>
              <a:ea typeface="Times New Roman"/>
              <a:cs typeface="Times New Roman"/>
              <a:sym typeface="Times New Roman"/>
            </a:endParaRPr>
          </a:p>
        </p:txBody>
      </p:sp>
      <p:sp>
        <p:nvSpPr>
          <p:cNvPr id="491" name="Google Shape;491;p45"/>
          <p:cNvSpPr txBox="1"/>
          <p:nvPr/>
        </p:nvSpPr>
        <p:spPr>
          <a:xfrm>
            <a:off x="6354914" y="571569"/>
            <a:ext cx="11609400" cy="1345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2300">
                <a:solidFill>
                  <a:srgbClr val="0E0E0E"/>
                </a:solidFill>
                <a:latin typeface="Times New Roman"/>
                <a:ea typeface="Times New Roman"/>
                <a:cs typeface="Times New Roman"/>
                <a:sym typeface="Times New Roman"/>
              </a:rPr>
              <a:t>Comprehensive support promotes both physical and psychological recovery, facilitates social adaptation, and helps reduce isolation. Families also receive assistance, which contributes to their overall well-being</a:t>
            </a:r>
            <a:endParaRPr>
              <a:latin typeface="Times New Roman"/>
              <a:ea typeface="Times New Roman"/>
              <a:cs typeface="Times New Roman"/>
              <a:sym typeface="Times New Roman"/>
            </a:endParaRPr>
          </a:p>
        </p:txBody>
      </p:sp>
      <p:sp>
        <p:nvSpPr>
          <p:cNvPr id="492" name="Google Shape;492;p45"/>
          <p:cNvSpPr txBox="1"/>
          <p:nvPr/>
        </p:nvSpPr>
        <p:spPr>
          <a:xfrm>
            <a:off x="6336528" y="2088750"/>
            <a:ext cx="46932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SOCIAL COHESION</a:t>
            </a:r>
            <a:endParaRPr>
              <a:latin typeface="Times New Roman"/>
              <a:ea typeface="Times New Roman"/>
              <a:cs typeface="Times New Roman"/>
              <a:sym typeface="Times New Roman"/>
            </a:endParaRPr>
          </a:p>
        </p:txBody>
      </p:sp>
      <p:sp>
        <p:nvSpPr>
          <p:cNvPr id="493" name="Google Shape;493;p45"/>
          <p:cNvSpPr txBox="1"/>
          <p:nvPr/>
        </p:nvSpPr>
        <p:spPr>
          <a:xfrm>
            <a:off x="6312871" y="2566386"/>
            <a:ext cx="11633100" cy="1345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E0E0E"/>
                </a:solidFill>
                <a:latin typeface="Times New Roman"/>
                <a:ea typeface="Times New Roman"/>
                <a:cs typeface="Times New Roman"/>
                <a:sym typeface="Times New Roman"/>
              </a:rPr>
              <a:t>Building a veteran community and fostering partnerships strengthens social connections, encourages mutual support, and promotes the development of civic initiatives. Ultimately, it helps shape a veteran-oriented society</a:t>
            </a:r>
            <a:endParaRPr>
              <a:latin typeface="Times New Roman"/>
              <a:ea typeface="Times New Roman"/>
              <a:cs typeface="Times New Roman"/>
              <a:sym typeface="Times New Roman"/>
            </a:endParaRPr>
          </a:p>
        </p:txBody>
      </p:sp>
      <p:sp>
        <p:nvSpPr>
          <p:cNvPr id="494" name="Google Shape;494;p45"/>
          <p:cNvSpPr txBox="1"/>
          <p:nvPr/>
        </p:nvSpPr>
        <p:spPr>
          <a:xfrm>
            <a:off x="6310244" y="3944645"/>
            <a:ext cx="32772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ECONOMIC BENEFIT</a:t>
            </a:r>
            <a:endParaRPr>
              <a:latin typeface="Times New Roman"/>
              <a:ea typeface="Times New Roman"/>
              <a:cs typeface="Times New Roman"/>
              <a:sym typeface="Times New Roman"/>
            </a:endParaRPr>
          </a:p>
        </p:txBody>
      </p:sp>
      <p:sp>
        <p:nvSpPr>
          <p:cNvPr id="495" name="Google Shape;495;p45"/>
          <p:cNvSpPr txBox="1"/>
          <p:nvPr/>
        </p:nvSpPr>
        <p:spPr>
          <a:xfrm>
            <a:off x="6347031" y="4458340"/>
            <a:ext cx="11492700" cy="1345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2300">
                <a:solidFill>
                  <a:srgbClr val="0E0E0E"/>
                </a:solidFill>
                <a:latin typeface="Times New Roman"/>
                <a:ea typeface="Times New Roman"/>
                <a:cs typeface="Times New Roman"/>
                <a:sym typeface="Times New Roman"/>
              </a:rPr>
              <a:t>Supporting veteran entrepreneurship, retraining, and job creation for specialists — such as psychologists, lawyers, and trainers — stimulates employment, attracts investment, and fosters the development of small businesses</a:t>
            </a:r>
            <a:endParaRPr>
              <a:latin typeface="Times New Roman"/>
              <a:ea typeface="Times New Roman"/>
              <a:cs typeface="Times New Roman"/>
              <a:sym typeface="Times New Roman"/>
            </a:endParaRPr>
          </a:p>
        </p:txBody>
      </p:sp>
      <p:sp>
        <p:nvSpPr>
          <p:cNvPr id="496" name="Google Shape;496;p45"/>
          <p:cNvSpPr txBox="1"/>
          <p:nvPr/>
        </p:nvSpPr>
        <p:spPr>
          <a:xfrm>
            <a:off x="6310251" y="5839650"/>
            <a:ext cx="102780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REGIONAL ATTRACTIVENESS AND INTERNATIONAL PARTNERSHIP</a:t>
            </a:r>
            <a:endParaRPr>
              <a:latin typeface="Times New Roman"/>
              <a:ea typeface="Times New Roman"/>
              <a:cs typeface="Times New Roman"/>
              <a:sym typeface="Times New Roman"/>
            </a:endParaRPr>
          </a:p>
        </p:txBody>
      </p:sp>
      <p:sp>
        <p:nvSpPr>
          <p:cNvPr id="497" name="Google Shape;497;p45"/>
          <p:cNvSpPr txBox="1"/>
          <p:nvPr/>
        </p:nvSpPr>
        <p:spPr>
          <a:xfrm>
            <a:off x="6310243" y="6356217"/>
            <a:ext cx="11633100" cy="184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E0E0E"/>
                </a:solidFill>
                <a:latin typeface="Times New Roman"/>
                <a:ea typeface="Times New Roman"/>
                <a:cs typeface="Times New Roman"/>
                <a:sym typeface="Times New Roman"/>
              </a:rPr>
              <a:t>Attracting grants and partners enhances financial stability and strengthens Sumy’s image as a region that supports its defenders. Collaboration with donors and international organizations enables the implementation of best practices, expands opportunities for veterans, and raises the region’s credibility</a:t>
            </a:r>
            <a:endParaRPr>
              <a:latin typeface="Times New Roman"/>
              <a:ea typeface="Times New Roman"/>
              <a:cs typeface="Times New Roman"/>
              <a:sym typeface="Times New Roman"/>
            </a:endParaRPr>
          </a:p>
        </p:txBody>
      </p:sp>
      <p:sp>
        <p:nvSpPr>
          <p:cNvPr id="498" name="Google Shape;498;p45"/>
          <p:cNvSpPr txBox="1"/>
          <p:nvPr/>
        </p:nvSpPr>
        <p:spPr>
          <a:xfrm>
            <a:off x="6325994" y="8248175"/>
            <a:ext cx="88323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A POSITIVE PUBLIC IMAGE OF VETERANS</a:t>
            </a:r>
            <a:endParaRPr>
              <a:latin typeface="Times New Roman"/>
              <a:ea typeface="Times New Roman"/>
              <a:cs typeface="Times New Roman"/>
              <a:sym typeface="Times New Roman"/>
            </a:endParaRPr>
          </a:p>
        </p:txBody>
      </p:sp>
      <p:sp>
        <p:nvSpPr>
          <p:cNvPr id="499" name="Google Shape;499;p45"/>
          <p:cNvSpPr txBox="1"/>
          <p:nvPr/>
        </p:nvSpPr>
        <p:spPr>
          <a:xfrm>
            <a:off x="6326010" y="8664463"/>
            <a:ext cx="11633100" cy="849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E0E0E"/>
                </a:solidFill>
                <a:latin typeface="Times New Roman"/>
                <a:ea typeface="Times New Roman"/>
                <a:cs typeface="Times New Roman"/>
                <a:sym typeface="Times New Roman"/>
              </a:rPr>
              <a:t>Promoting veterans’ experience and leadership helps break down stereotypes, fosters respect within society, and inspires young people to take an active civic stance</a:t>
            </a:r>
            <a:endParaRPr>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grpSp>
        <p:nvGrpSpPr>
          <p:cNvPr id="504" name="Google Shape;504;g36cfdcc4748_0_6"/>
          <p:cNvGrpSpPr/>
          <p:nvPr/>
        </p:nvGrpSpPr>
        <p:grpSpPr>
          <a:xfrm>
            <a:off x="15781" y="2951700"/>
            <a:ext cx="636585" cy="576068"/>
            <a:chOff x="6257925" y="1741488"/>
            <a:chExt cx="406400" cy="298450"/>
          </a:xfrm>
        </p:grpSpPr>
        <p:sp>
          <p:nvSpPr>
            <p:cNvPr id="505" name="Google Shape;505;g36cfdcc4748_0_6"/>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506" name="Google Shape;506;g36cfdcc4748_0_6"/>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
        <p:nvSpPr>
          <p:cNvPr id="507" name="Google Shape;507;g36cfdcc4748_0_6"/>
          <p:cNvSpPr txBox="1"/>
          <p:nvPr/>
        </p:nvSpPr>
        <p:spPr>
          <a:xfrm>
            <a:off x="44669" y="9672596"/>
            <a:ext cx="48981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"Resilience and the European future of Sumy region" </a:t>
            </a:r>
            <a:endParaRPr i="0" sz="1600" u="none" cap="none" strike="noStrike">
              <a:solidFill>
                <a:srgbClr val="000000"/>
              </a:solidFill>
              <a:latin typeface="Times New Roman"/>
              <a:ea typeface="Times New Roman"/>
              <a:cs typeface="Times New Roman"/>
              <a:sym typeface="Times New Roman"/>
            </a:endParaRPr>
          </a:p>
        </p:txBody>
      </p:sp>
      <p:sp>
        <p:nvSpPr>
          <p:cNvPr id="508" name="Google Shape;508;g36cfdcc4748_0_6"/>
          <p:cNvSpPr txBox="1"/>
          <p:nvPr/>
        </p:nvSpPr>
        <p:spPr>
          <a:xfrm>
            <a:off x="16410111" y="9663148"/>
            <a:ext cx="1467900" cy="33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30.10.2025</a:t>
            </a:r>
            <a:endParaRPr i="0" sz="1600" u="none" cap="none" strike="noStrike">
              <a:solidFill>
                <a:srgbClr val="000000"/>
              </a:solidFill>
              <a:latin typeface="Times New Roman"/>
              <a:ea typeface="Times New Roman"/>
              <a:cs typeface="Times New Roman"/>
              <a:sym typeface="Times New Roman"/>
            </a:endParaRPr>
          </a:p>
        </p:txBody>
      </p:sp>
      <p:sp>
        <p:nvSpPr>
          <p:cNvPr id="509" name="Google Shape;509;g36cfdcc4748_0_6"/>
          <p:cNvSpPr txBox="1"/>
          <p:nvPr/>
        </p:nvSpPr>
        <p:spPr>
          <a:xfrm>
            <a:off x="210975" y="2628900"/>
            <a:ext cx="6799200" cy="3307500"/>
          </a:xfrm>
          <a:prstGeom prst="rect">
            <a:avLst/>
          </a:prstGeom>
          <a:noFill/>
          <a:ln>
            <a:noFill/>
          </a:ln>
        </p:spPr>
        <p:txBody>
          <a:bodyPr anchorCtr="0" anchor="t" bIns="0" lIns="0" spcFirstLastPara="1" rIns="0" wrap="square" tIns="0">
            <a:spAutoFit/>
          </a:bodyPr>
          <a:lstStyle/>
          <a:p>
            <a:pPr indent="0" lvl="0" marL="0" marR="0" rtl="0" algn="ctr">
              <a:lnSpc>
                <a:spcPct val="186050"/>
              </a:lnSpc>
              <a:spcBef>
                <a:spcPts val="0"/>
              </a:spcBef>
              <a:spcAft>
                <a:spcPts val="0"/>
              </a:spcAft>
              <a:buNone/>
            </a:pPr>
            <a:r>
              <a:rPr lang="en-US" sz="4000">
                <a:solidFill>
                  <a:schemeClr val="dk1"/>
                </a:solidFill>
                <a:latin typeface="Times New Roman"/>
                <a:ea typeface="Times New Roman"/>
                <a:cs typeface="Times New Roman"/>
                <a:sym typeface="Times New Roman"/>
              </a:rPr>
              <a:t> </a:t>
            </a:r>
            <a:r>
              <a:rPr b="1" lang="en-US" sz="4000">
                <a:solidFill>
                  <a:schemeClr val="dk1"/>
                </a:solidFill>
                <a:latin typeface="Times New Roman"/>
                <a:ea typeface="Times New Roman"/>
                <a:cs typeface="Times New Roman"/>
                <a:sym typeface="Times New Roman"/>
              </a:rPr>
              <a:t>SUMY | VETERAN PRO</a:t>
            </a:r>
            <a:endParaRPr b="1" sz="4000">
              <a:solidFill>
                <a:schemeClr val="dk1"/>
              </a:solidFill>
              <a:latin typeface="Times New Roman"/>
              <a:ea typeface="Times New Roman"/>
              <a:cs typeface="Times New Roman"/>
              <a:sym typeface="Times New Roman"/>
            </a:endParaRPr>
          </a:p>
          <a:p>
            <a:pPr indent="0" lvl="0" marL="0" marR="0" rtl="0" algn="ctr">
              <a:lnSpc>
                <a:spcPct val="186050"/>
              </a:lnSpc>
              <a:spcBef>
                <a:spcPts val="0"/>
              </a:spcBef>
              <a:spcAft>
                <a:spcPts val="0"/>
              </a:spcAft>
              <a:buNone/>
            </a:pPr>
            <a:r>
              <a:rPr lang="en-US" sz="4000">
                <a:solidFill>
                  <a:schemeClr val="dk1"/>
                </a:solidFill>
                <a:latin typeface="Times New Roman"/>
                <a:ea typeface="Times New Roman"/>
                <a:cs typeface="Times New Roman"/>
                <a:sym typeface="Times New Roman"/>
              </a:rPr>
              <a:t>we are supported by </a:t>
            </a:r>
            <a:endParaRPr sz="4000">
              <a:solidFill>
                <a:schemeClr val="dk1"/>
              </a:solidFill>
              <a:latin typeface="Times New Roman"/>
              <a:ea typeface="Times New Roman"/>
              <a:cs typeface="Times New Roman"/>
              <a:sym typeface="Times New Roman"/>
            </a:endParaRPr>
          </a:p>
          <a:p>
            <a:pPr indent="0" lvl="0" marL="0" marR="0" rtl="0" algn="ctr">
              <a:lnSpc>
                <a:spcPct val="186050"/>
              </a:lnSpc>
              <a:spcBef>
                <a:spcPts val="0"/>
              </a:spcBef>
              <a:spcAft>
                <a:spcPts val="0"/>
              </a:spcAft>
              <a:buNone/>
            </a:pPr>
            <a:r>
              <a:t/>
            </a:r>
            <a:endParaRPr/>
          </a:p>
          <a:p>
            <a:pPr indent="0" lvl="0" marL="0" marR="0" rtl="0" algn="ctr">
              <a:lnSpc>
                <a:spcPct val="186050"/>
              </a:lnSpc>
              <a:spcBef>
                <a:spcPts val="0"/>
              </a:spcBef>
              <a:spcAft>
                <a:spcPts val="0"/>
              </a:spcAft>
              <a:buNone/>
            </a:pPr>
            <a:r>
              <a:t/>
            </a:r>
            <a:endParaRPr sz="4000">
              <a:solidFill>
                <a:schemeClr val="dk1"/>
              </a:solidFill>
              <a:latin typeface="Libre Franklin"/>
              <a:ea typeface="Libre Franklin"/>
              <a:cs typeface="Libre Franklin"/>
              <a:sym typeface="Libre Franklin"/>
            </a:endParaRPr>
          </a:p>
        </p:txBody>
      </p:sp>
      <p:pic>
        <p:nvPicPr>
          <p:cNvPr id="510" name="Google Shape;510;g36cfdcc4748_0_6" title="Support letter_StratCom UA_page-0001.jpg"/>
          <p:cNvPicPr preferRelativeResize="0"/>
          <p:nvPr/>
        </p:nvPicPr>
        <p:blipFill>
          <a:blip r:embed="rId3">
            <a:alphaModFix/>
          </a:blip>
          <a:stretch>
            <a:fillRect/>
          </a:stretch>
        </p:blipFill>
        <p:spPr>
          <a:xfrm>
            <a:off x="8054150" y="161000"/>
            <a:ext cx="6953421" cy="9841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grpSp>
        <p:nvGrpSpPr>
          <p:cNvPr id="515" name="Google Shape;515;p46"/>
          <p:cNvGrpSpPr/>
          <p:nvPr/>
        </p:nvGrpSpPr>
        <p:grpSpPr>
          <a:xfrm>
            <a:off x="15766" y="2951676"/>
            <a:ext cx="636584" cy="576064"/>
            <a:chOff x="6257925" y="1741488"/>
            <a:chExt cx="406400" cy="298450"/>
          </a:xfrm>
        </p:grpSpPr>
        <p:sp>
          <p:nvSpPr>
            <p:cNvPr id="516" name="Google Shape;516;p46"/>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517" name="Google Shape;517;p46"/>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
        <p:nvSpPr>
          <p:cNvPr id="518" name="Google Shape;518;p46"/>
          <p:cNvSpPr txBox="1"/>
          <p:nvPr/>
        </p:nvSpPr>
        <p:spPr>
          <a:xfrm>
            <a:off x="44669" y="9672596"/>
            <a:ext cx="4898004" cy="329816"/>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"Resilience and the European future of Sumy region" </a:t>
            </a:r>
            <a:endParaRPr i="0" sz="1600" u="none" cap="none" strike="noStrike">
              <a:solidFill>
                <a:srgbClr val="000000"/>
              </a:solidFill>
              <a:latin typeface="Times New Roman"/>
              <a:ea typeface="Times New Roman"/>
              <a:cs typeface="Times New Roman"/>
              <a:sym typeface="Times New Roman"/>
            </a:endParaRPr>
          </a:p>
        </p:txBody>
      </p:sp>
      <p:sp>
        <p:nvSpPr>
          <p:cNvPr id="519" name="Google Shape;519;p46"/>
          <p:cNvSpPr txBox="1"/>
          <p:nvPr/>
        </p:nvSpPr>
        <p:spPr>
          <a:xfrm>
            <a:off x="16410111" y="9663148"/>
            <a:ext cx="1467900" cy="33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30.10.2025</a:t>
            </a:r>
            <a:endParaRPr i="0" sz="1600" u="none" cap="none" strike="noStrike">
              <a:solidFill>
                <a:srgbClr val="000000"/>
              </a:solidFill>
              <a:latin typeface="Times New Roman"/>
              <a:ea typeface="Times New Roman"/>
              <a:cs typeface="Times New Roman"/>
              <a:sym typeface="Times New Roman"/>
            </a:endParaRPr>
          </a:p>
        </p:txBody>
      </p:sp>
      <p:sp>
        <p:nvSpPr>
          <p:cNvPr id="520" name="Google Shape;520;p46"/>
          <p:cNvSpPr txBox="1"/>
          <p:nvPr/>
        </p:nvSpPr>
        <p:spPr>
          <a:xfrm>
            <a:off x="210969" y="2628900"/>
            <a:ext cx="7020900" cy="2906700"/>
          </a:xfrm>
          <a:prstGeom prst="rect">
            <a:avLst/>
          </a:prstGeom>
          <a:noFill/>
          <a:ln>
            <a:noFill/>
          </a:ln>
        </p:spPr>
        <p:txBody>
          <a:bodyPr anchorCtr="0" anchor="t" bIns="0" lIns="0" spcFirstLastPara="1" rIns="0" wrap="square" tIns="0">
            <a:spAutoFit/>
          </a:bodyPr>
          <a:lstStyle/>
          <a:p>
            <a:pPr indent="0" lvl="0" marL="0" marR="0" rtl="0" algn="ctr">
              <a:lnSpc>
                <a:spcPct val="186050"/>
              </a:lnSpc>
              <a:spcBef>
                <a:spcPts val="0"/>
              </a:spcBef>
              <a:spcAft>
                <a:spcPts val="0"/>
              </a:spcAft>
              <a:buNone/>
            </a:pPr>
            <a:r>
              <a:rPr lang="en-US" sz="4000">
                <a:solidFill>
                  <a:schemeClr val="dk1"/>
                </a:solidFill>
                <a:latin typeface="Times New Roman"/>
                <a:ea typeface="Times New Roman"/>
                <a:cs typeface="Times New Roman"/>
                <a:sym typeface="Times New Roman"/>
              </a:rPr>
              <a:t> </a:t>
            </a:r>
            <a:r>
              <a:rPr b="1" lang="en-US" sz="4000">
                <a:solidFill>
                  <a:schemeClr val="dk1"/>
                </a:solidFill>
                <a:latin typeface="Times New Roman"/>
                <a:ea typeface="Times New Roman"/>
                <a:cs typeface="Times New Roman"/>
                <a:sym typeface="Times New Roman"/>
              </a:rPr>
              <a:t>SUMY | VETERAN PRO</a:t>
            </a:r>
            <a:endParaRPr>
              <a:latin typeface="Times New Roman"/>
              <a:ea typeface="Times New Roman"/>
              <a:cs typeface="Times New Roman"/>
              <a:sym typeface="Times New Roman"/>
            </a:endParaRPr>
          </a:p>
          <a:p>
            <a:pPr indent="0" lvl="0" marL="0" marR="0" rtl="0" algn="ctr">
              <a:lnSpc>
                <a:spcPct val="186050"/>
              </a:lnSpc>
              <a:spcBef>
                <a:spcPts val="0"/>
              </a:spcBef>
              <a:spcAft>
                <a:spcPts val="0"/>
              </a:spcAft>
              <a:buNone/>
            </a:pPr>
            <a:r>
              <a:rPr lang="en-US" sz="4000">
                <a:solidFill>
                  <a:schemeClr val="dk1"/>
                </a:solidFill>
                <a:latin typeface="Times New Roman"/>
                <a:ea typeface="Times New Roman"/>
                <a:cs typeface="Times New Roman"/>
                <a:sym typeface="Times New Roman"/>
              </a:rPr>
              <a:t>a space where life continues</a:t>
            </a:r>
            <a:endParaRPr>
              <a:latin typeface="Times New Roman"/>
              <a:ea typeface="Times New Roman"/>
              <a:cs typeface="Times New Roman"/>
              <a:sym typeface="Times New Roman"/>
            </a:endParaRPr>
          </a:p>
          <a:p>
            <a:pPr indent="0" lvl="0" marL="0" marR="0" rtl="0" algn="ctr">
              <a:lnSpc>
                <a:spcPct val="186050"/>
              </a:lnSpc>
              <a:spcBef>
                <a:spcPts val="0"/>
              </a:spcBef>
              <a:spcAft>
                <a:spcPts val="0"/>
              </a:spcAft>
              <a:buNone/>
            </a:pPr>
            <a:r>
              <a:t/>
            </a:r>
            <a:endParaRPr sz="4000">
              <a:solidFill>
                <a:schemeClr val="dk1"/>
              </a:solidFill>
              <a:latin typeface="Libre Franklin"/>
              <a:ea typeface="Libre Franklin"/>
              <a:cs typeface="Libre Franklin"/>
              <a:sym typeface="Libre Franklin"/>
            </a:endParaRPr>
          </a:p>
        </p:txBody>
      </p:sp>
      <p:sp>
        <p:nvSpPr>
          <p:cNvPr id="521" name="Google Shape;521;p46"/>
          <p:cNvSpPr/>
          <p:nvPr/>
        </p:nvSpPr>
        <p:spPr>
          <a:xfrm>
            <a:off x="7874304" y="797536"/>
            <a:ext cx="4308280" cy="4308280"/>
          </a:xfrm>
          <a:custGeom>
            <a:rect b="b" l="l" r="r" t="t"/>
            <a:pathLst>
              <a:path extrusionOk="0" h="812800" w="812800">
                <a:moveTo>
                  <a:pt x="41331" y="0"/>
                </a:moveTo>
                <a:lnTo>
                  <a:pt x="771469" y="0"/>
                </a:lnTo>
                <a:cubicBezTo>
                  <a:pt x="782431" y="0"/>
                  <a:pt x="792944" y="4354"/>
                  <a:pt x="800695" y="12105"/>
                </a:cubicBezTo>
                <a:cubicBezTo>
                  <a:pt x="808446" y="19856"/>
                  <a:pt x="812800" y="30369"/>
                  <a:pt x="812800" y="41331"/>
                </a:cubicBezTo>
                <a:lnTo>
                  <a:pt x="812800" y="771469"/>
                </a:lnTo>
                <a:cubicBezTo>
                  <a:pt x="812800" y="782431"/>
                  <a:pt x="808446" y="792944"/>
                  <a:pt x="800695" y="800695"/>
                </a:cubicBezTo>
                <a:cubicBezTo>
                  <a:pt x="792944" y="808446"/>
                  <a:pt x="782431" y="812800"/>
                  <a:pt x="771469" y="812800"/>
                </a:cubicBezTo>
                <a:lnTo>
                  <a:pt x="41331" y="812800"/>
                </a:lnTo>
                <a:cubicBezTo>
                  <a:pt x="30369" y="812800"/>
                  <a:pt x="19856" y="808446"/>
                  <a:pt x="12105" y="800695"/>
                </a:cubicBezTo>
                <a:cubicBezTo>
                  <a:pt x="4354" y="792944"/>
                  <a:pt x="0" y="782431"/>
                  <a:pt x="0" y="771469"/>
                </a:cubicBezTo>
                <a:lnTo>
                  <a:pt x="0" y="41331"/>
                </a:lnTo>
                <a:cubicBezTo>
                  <a:pt x="0" y="30369"/>
                  <a:pt x="4354" y="19856"/>
                  <a:pt x="12105" y="12105"/>
                </a:cubicBezTo>
                <a:cubicBezTo>
                  <a:pt x="19856" y="4354"/>
                  <a:pt x="30369" y="0"/>
                  <a:pt x="41331" y="0"/>
                </a:cubicBez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46"/>
          <p:cNvSpPr txBox="1"/>
          <p:nvPr/>
        </p:nvSpPr>
        <p:spPr>
          <a:xfrm>
            <a:off x="12532558" y="759436"/>
            <a:ext cx="5755500" cy="12864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1" lang="en-US" sz="2199">
                <a:solidFill>
                  <a:schemeClr val="dk1"/>
                </a:solidFill>
                <a:latin typeface="Times New Roman"/>
                <a:ea typeface="Times New Roman"/>
                <a:cs typeface="Times New Roman"/>
                <a:sym typeface="Times New Roman"/>
              </a:rPr>
              <a:t>SERHII KOZNIENKO</a:t>
            </a:r>
            <a:endParaRPr>
              <a:latin typeface="Times New Roman"/>
              <a:ea typeface="Times New Roman"/>
              <a:cs typeface="Times New Roman"/>
              <a:sym typeface="Times New Roman"/>
            </a:endParaRPr>
          </a:p>
          <a:p>
            <a:pPr indent="0" lvl="0" marL="0" marR="0" rtl="0" algn="l">
              <a:lnSpc>
                <a:spcPct val="140018"/>
              </a:lnSpc>
              <a:spcBef>
                <a:spcPts val="0"/>
              </a:spcBef>
              <a:spcAft>
                <a:spcPts val="0"/>
              </a:spcAft>
              <a:buNone/>
            </a:pPr>
            <a:r>
              <a:rPr lang="en-US" sz="2199">
                <a:solidFill>
                  <a:schemeClr val="dk1"/>
                </a:solidFill>
                <a:latin typeface="Times New Roman"/>
                <a:ea typeface="Times New Roman"/>
                <a:cs typeface="Times New Roman"/>
                <a:sym typeface="Times New Roman"/>
              </a:rPr>
              <a:t>VETERAN, DEPUTY DIRECTOR OF THE REGIONAL VETERAN SUPPORT CENTER</a:t>
            </a:r>
            <a:endParaRPr>
              <a:latin typeface="Times New Roman"/>
              <a:ea typeface="Times New Roman"/>
              <a:cs typeface="Times New Roman"/>
              <a:sym typeface="Times New Roman"/>
            </a:endParaRPr>
          </a:p>
        </p:txBody>
      </p:sp>
      <p:sp>
        <p:nvSpPr>
          <p:cNvPr id="523" name="Google Shape;523;p46"/>
          <p:cNvSpPr txBox="1"/>
          <p:nvPr/>
        </p:nvSpPr>
        <p:spPr>
          <a:xfrm>
            <a:off x="12521175" y="2287450"/>
            <a:ext cx="5451000" cy="29640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2407">
                <a:solidFill>
                  <a:srgbClr val="0E0E0E"/>
                </a:solidFill>
                <a:latin typeface="Times New Roman"/>
                <a:ea typeface="Times New Roman"/>
                <a:cs typeface="Times New Roman"/>
                <a:sym typeface="Times New Roman"/>
              </a:rPr>
              <a:t>"I have no right to give up. I know that my example motivates my comrades and inspires hope. We won’t be able to save everyone. But if we manage to bring even one veteran back to life, it’s worth fighting for”</a:t>
            </a:r>
            <a:endParaRPr sz="1500">
              <a:latin typeface="Times New Roman"/>
              <a:ea typeface="Times New Roman"/>
              <a:cs typeface="Times New Roman"/>
              <a:sym typeface="Times New Roman"/>
            </a:endParaRPr>
          </a:p>
        </p:txBody>
      </p:sp>
      <p:sp>
        <p:nvSpPr>
          <p:cNvPr id="524" name="Google Shape;524;p46"/>
          <p:cNvSpPr txBox="1"/>
          <p:nvPr/>
        </p:nvSpPr>
        <p:spPr>
          <a:xfrm>
            <a:off x="12896958" y="6155488"/>
            <a:ext cx="41217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300">
                <a:solidFill>
                  <a:schemeClr val="dk1"/>
                </a:solidFill>
                <a:latin typeface="Times New Roman"/>
                <a:ea typeface="Times New Roman"/>
                <a:cs typeface="Times New Roman"/>
                <a:sym typeface="Times New Roman"/>
              </a:rPr>
              <a:t>SUMY: VETERAN PRO</a:t>
            </a:r>
            <a:r>
              <a:rPr b="1" lang="en-US" sz="2300">
                <a:solidFill>
                  <a:schemeClr val="dk1"/>
                </a:solidFill>
                <a:latin typeface="Libre Franklin"/>
                <a:ea typeface="Libre Franklin"/>
                <a:cs typeface="Libre Franklin"/>
                <a:sym typeface="Libre Franklin"/>
              </a:rPr>
              <a:t> </a:t>
            </a:r>
            <a:endParaRPr/>
          </a:p>
        </p:txBody>
      </p:sp>
      <p:sp>
        <p:nvSpPr>
          <p:cNvPr id="525" name="Google Shape;525;p46"/>
          <p:cNvSpPr txBox="1"/>
          <p:nvPr/>
        </p:nvSpPr>
        <p:spPr>
          <a:xfrm>
            <a:off x="12896949" y="6710675"/>
            <a:ext cx="4521600" cy="20805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599">
                <a:solidFill>
                  <a:schemeClr val="dk1"/>
                </a:solidFill>
                <a:latin typeface="Times New Roman"/>
                <a:ea typeface="Times New Roman"/>
                <a:cs typeface="Times New Roman"/>
                <a:sym typeface="Times New Roman"/>
              </a:rPr>
              <a:t>A</a:t>
            </a:r>
            <a:r>
              <a:rPr lang="en-US" sz="2599" u="none">
                <a:solidFill>
                  <a:schemeClr val="dk1"/>
                </a:solidFill>
                <a:latin typeface="Times New Roman"/>
                <a:ea typeface="Times New Roman"/>
                <a:cs typeface="Times New Roman"/>
                <a:sym typeface="Times New Roman"/>
              </a:rPr>
              <a:t> space where resilience takes shape. It’s a place where the experience of war transforms into action, leadership, and support</a:t>
            </a:r>
            <a:endParaRPr sz="1500">
              <a:latin typeface="Times New Roman"/>
              <a:ea typeface="Times New Roman"/>
              <a:cs typeface="Times New Roman"/>
              <a:sym typeface="Times New Roman"/>
            </a:endParaRPr>
          </a:p>
        </p:txBody>
      </p:sp>
      <p:pic>
        <p:nvPicPr>
          <p:cNvPr descr="Зображення, що містить особа, взуття, одежа, чоловік&#10;&#10;Вміст, створений ШІ, може бути неправильним." id="526" name="Google Shape;526;p46"/>
          <p:cNvPicPr preferRelativeResize="0"/>
          <p:nvPr/>
        </p:nvPicPr>
        <p:blipFill rotWithShape="1">
          <a:blip r:embed="rId4">
            <a:alphaModFix/>
          </a:blip>
          <a:srcRect b="0" l="0" r="0" t="0"/>
          <a:stretch/>
        </p:blipFill>
        <p:spPr>
          <a:xfrm>
            <a:off x="7874304" y="5857126"/>
            <a:ext cx="4646881" cy="3485161"/>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7"/>
          <p:cNvSpPr txBox="1"/>
          <p:nvPr/>
        </p:nvSpPr>
        <p:spPr>
          <a:xfrm>
            <a:off x="4888705" y="610737"/>
            <a:ext cx="8510587" cy="1226104"/>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lang="en-US" sz="5400">
                <a:solidFill>
                  <a:schemeClr val="dk1"/>
                </a:solidFill>
                <a:latin typeface="Calibri"/>
                <a:ea typeface="Calibri"/>
                <a:cs typeface="Calibri"/>
                <a:sym typeface="Calibri"/>
              </a:rPr>
              <a:t> </a:t>
            </a:r>
            <a:r>
              <a:rPr b="1" lang="en-US" sz="5400">
                <a:solidFill>
                  <a:schemeClr val="dk1"/>
                </a:solidFill>
                <a:latin typeface="Calibri"/>
                <a:ea typeface="Calibri"/>
                <a:cs typeface="Calibri"/>
                <a:sym typeface="Calibri"/>
              </a:rPr>
              <a:t>SUMY</a:t>
            </a:r>
            <a:r>
              <a:rPr lang="en-US" sz="5400">
                <a:solidFill>
                  <a:schemeClr val="dk1"/>
                </a:solidFill>
                <a:latin typeface="Calibri"/>
                <a:ea typeface="Calibri"/>
                <a:cs typeface="Calibri"/>
                <a:sym typeface="Calibri"/>
              </a:rPr>
              <a:t> | VETERAN PRO</a:t>
            </a:r>
            <a:endParaRPr/>
          </a:p>
        </p:txBody>
      </p:sp>
      <p:sp>
        <p:nvSpPr>
          <p:cNvPr id="532" name="Google Shape;532;p47"/>
          <p:cNvSpPr txBox="1"/>
          <p:nvPr/>
        </p:nvSpPr>
        <p:spPr>
          <a:xfrm>
            <a:off x="2823882" y="1967727"/>
            <a:ext cx="12640234" cy="59635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lang="en-US" sz="2400">
                <a:solidFill>
                  <a:schemeClr val="dk1"/>
                </a:solidFill>
                <a:latin typeface="Calibri"/>
                <a:ea typeface="Calibri"/>
                <a:cs typeface="Calibri"/>
                <a:sym typeface="Calibri"/>
              </a:rPr>
              <a:t>Thank you for your attention!</a:t>
            </a:r>
            <a:endParaRPr/>
          </a:p>
        </p:txBody>
      </p:sp>
      <p:pic>
        <p:nvPicPr>
          <p:cNvPr descr="Зображення, що містить текст, Обличчя людини, особа, знімок екрана&#10;&#10;Вміст, створений ШІ, може бути неправильним." id="533" name="Google Shape;533;p47"/>
          <p:cNvPicPr preferRelativeResize="0"/>
          <p:nvPr/>
        </p:nvPicPr>
        <p:blipFill rotWithShape="1">
          <a:blip r:embed="rId3">
            <a:alphaModFix/>
          </a:blip>
          <a:srcRect b="0" l="0" r="0" t="0"/>
          <a:stretch/>
        </p:blipFill>
        <p:spPr>
          <a:xfrm>
            <a:off x="-16329" y="0"/>
            <a:ext cx="18288000" cy="10287000"/>
          </a:xfrm>
          <a:prstGeom prst="rect">
            <a:avLst/>
          </a:prstGeom>
          <a:noFill/>
          <a:ln>
            <a:noFill/>
          </a:ln>
        </p:spPr>
      </p:pic>
      <p:sp>
        <p:nvSpPr>
          <p:cNvPr id="534" name="Google Shape;534;p47"/>
          <p:cNvSpPr/>
          <p:nvPr/>
        </p:nvSpPr>
        <p:spPr>
          <a:xfrm>
            <a:off x="2994590" y="6757595"/>
            <a:ext cx="3788229" cy="596350"/>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US" sz="1600">
                <a:solidFill>
                  <a:srgbClr val="000000"/>
                </a:solidFill>
                <a:latin typeface="Libre Franklin"/>
                <a:ea typeface="Libre Franklin"/>
                <a:cs typeface="Libre Franklin"/>
                <a:sym typeface="Libre Franklin"/>
              </a:rPr>
              <a:t>Andriana Kostenko</a:t>
            </a:r>
            <a:endParaRPr>
              <a:latin typeface="Libre Franklin"/>
              <a:ea typeface="Libre Franklin"/>
              <a:cs typeface="Libre Franklin"/>
              <a:sym typeface="Libre Franklin"/>
            </a:endParaRPr>
          </a:p>
        </p:txBody>
      </p:sp>
      <p:pic>
        <p:nvPicPr>
          <p:cNvPr descr="Зображення, що містить Обличчя людини, одежа, особа, усмішка&#10;&#10;Вміст, створений ШІ, може бути неправильним." id="535" name="Google Shape;535;p47"/>
          <p:cNvPicPr preferRelativeResize="0"/>
          <p:nvPr/>
        </p:nvPicPr>
        <p:blipFill rotWithShape="1">
          <a:blip r:embed="rId4">
            <a:alphaModFix/>
          </a:blip>
          <a:srcRect b="0" l="0" r="0" t="0"/>
          <a:stretch/>
        </p:blipFill>
        <p:spPr>
          <a:xfrm>
            <a:off x="2455238" y="6943747"/>
            <a:ext cx="1943100" cy="2915790"/>
          </a:xfrm>
          <a:prstGeom prst="rect">
            <a:avLst/>
          </a:prstGeom>
          <a:noFill/>
          <a:ln>
            <a:noFill/>
          </a:ln>
        </p:spPr>
      </p:pic>
      <p:sp>
        <p:nvSpPr>
          <p:cNvPr id="536" name="Google Shape;536;p47"/>
          <p:cNvSpPr/>
          <p:nvPr/>
        </p:nvSpPr>
        <p:spPr>
          <a:xfrm>
            <a:off x="4425552" y="7382896"/>
            <a:ext cx="2667000" cy="251778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Doctor of Political Sciences, Professor, Head of the Department of Psychology, Political Science and Sociocultural Technologies of Sumy State University</a:t>
            </a:r>
            <a:endParaRPr>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Phone: +380 50 974 11 49</a:t>
            </a:r>
            <a:endParaRPr>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e-mail: kostenkopr@ukr</a:t>
            </a:r>
            <a:r>
              <a:rPr lang="en-US" sz="1400">
                <a:solidFill>
                  <a:schemeClr val="lt1"/>
                </a:solidFill>
                <a:latin typeface="Libre Franklin"/>
                <a:ea typeface="Libre Franklin"/>
                <a:cs typeface="Libre Franklin"/>
                <a:sym typeface="Libre Franklin"/>
              </a:rPr>
              <a:t>net</a:t>
            </a:r>
            <a:endParaRPr sz="1400">
              <a:solidFill>
                <a:schemeClr val="lt1"/>
              </a:solidFill>
              <a:latin typeface="Libre Franklin"/>
              <a:ea typeface="Libre Franklin"/>
              <a:cs typeface="Libre Franklin"/>
              <a:sym typeface="Libre Franklin"/>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47"/>
          <p:cNvSpPr txBox="1"/>
          <p:nvPr/>
        </p:nvSpPr>
        <p:spPr>
          <a:xfrm>
            <a:off x="7467600" y="3269586"/>
            <a:ext cx="93072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Project group</a:t>
            </a:r>
            <a:endParaRPr>
              <a:latin typeface="Times New Roman"/>
              <a:ea typeface="Times New Roman"/>
              <a:cs typeface="Times New Roman"/>
              <a:sym typeface="Times New Roman"/>
            </a:endParaRPr>
          </a:p>
        </p:txBody>
      </p:sp>
      <p:cxnSp>
        <p:nvCxnSpPr>
          <p:cNvPr id="538" name="Google Shape;538;p47"/>
          <p:cNvCxnSpPr/>
          <p:nvPr/>
        </p:nvCxnSpPr>
        <p:spPr>
          <a:xfrm>
            <a:off x="4888704" y="7183893"/>
            <a:ext cx="1740696" cy="0"/>
          </a:xfrm>
          <a:prstGeom prst="straightConnector1">
            <a:avLst/>
          </a:prstGeom>
          <a:noFill/>
          <a:ln cap="flat" cmpd="sng" w="38100">
            <a:solidFill>
              <a:schemeClr val="accent1"/>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4"/>
          <p:cNvSpPr/>
          <p:nvPr/>
        </p:nvSpPr>
        <p:spPr>
          <a:xfrm>
            <a:off x="19050" y="-1"/>
            <a:ext cx="18268950" cy="7734301"/>
          </a:xfrm>
          <a:custGeom>
            <a:rect b="b" l="l" r="r" t="t"/>
            <a:pathLst>
              <a:path extrusionOk="0" h="1125057" w="2833290">
                <a:moveTo>
                  <a:pt x="0" y="0"/>
                </a:moveTo>
                <a:lnTo>
                  <a:pt x="2833290" y="0"/>
                </a:lnTo>
                <a:lnTo>
                  <a:pt x="2833290" y="1125057"/>
                </a:lnTo>
                <a:lnTo>
                  <a:pt x="0" y="1125057"/>
                </a:lnTo>
                <a:close/>
              </a:path>
            </a:pathLst>
          </a:custGeom>
          <a:blipFill rotWithShape="1">
            <a:blip r:embed="rId3">
              <a:alphaModFix/>
            </a:blip>
            <a:stretch>
              <a:fillRect b="-33791" l="0" r="0" t="-3379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4"/>
          <p:cNvSpPr txBox="1"/>
          <p:nvPr/>
        </p:nvSpPr>
        <p:spPr>
          <a:xfrm>
            <a:off x="0" y="7920739"/>
            <a:ext cx="18288000" cy="1027500"/>
          </a:xfrm>
          <a:prstGeom prst="rect">
            <a:avLst/>
          </a:prstGeom>
          <a:noFill/>
          <a:ln>
            <a:noFill/>
          </a:ln>
        </p:spPr>
        <p:txBody>
          <a:bodyPr anchorCtr="0" anchor="t" bIns="0" lIns="0" spcFirstLastPara="1" rIns="0" wrap="square" tIns="0">
            <a:spAutoFit/>
          </a:bodyPr>
          <a:lstStyle/>
          <a:p>
            <a:pPr indent="0" lvl="0" marL="0" marR="0" rtl="0" algn="ctr">
              <a:lnSpc>
                <a:spcPct val="138392"/>
              </a:lnSpc>
              <a:spcBef>
                <a:spcPts val="0"/>
              </a:spcBef>
              <a:spcAft>
                <a:spcPts val="0"/>
              </a:spcAft>
              <a:buNone/>
            </a:pPr>
            <a:r>
              <a:rPr lang="en-US" sz="2800">
                <a:solidFill>
                  <a:schemeClr val="dk1"/>
                </a:solidFill>
                <a:latin typeface="Times New Roman"/>
                <a:ea typeface="Times New Roman"/>
                <a:cs typeface="Times New Roman"/>
                <a:sym typeface="Times New Roman"/>
              </a:rPr>
              <a:t>But we are not waiting for change with our hands down and hope lost. We have chosen the path of transforming ourselves and becoming the drivers of change around us, for us, together with us! Join us!</a:t>
            </a:r>
            <a:endParaRPr>
              <a:latin typeface="Times New Roman"/>
              <a:ea typeface="Times New Roman"/>
              <a:cs typeface="Times New Roman"/>
              <a:sym typeface="Times New Roman"/>
            </a:endParaRPr>
          </a:p>
        </p:txBody>
      </p:sp>
      <p:sp>
        <p:nvSpPr>
          <p:cNvPr id="154" name="Google Shape;154;p4"/>
          <p:cNvSpPr txBox="1"/>
          <p:nvPr/>
        </p:nvSpPr>
        <p:spPr>
          <a:xfrm>
            <a:off x="13563600" y="9258300"/>
            <a:ext cx="4572000" cy="932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2525" u="none">
                <a:solidFill>
                  <a:srgbClr val="0E0E0E"/>
                </a:solidFill>
                <a:latin typeface="Times New Roman"/>
                <a:ea typeface="Times New Roman"/>
                <a:cs typeface="Times New Roman"/>
                <a:sym typeface="Times New Roman"/>
              </a:rPr>
              <a:t> </a:t>
            </a:r>
            <a:r>
              <a:rPr b="1" lang="en-US" sz="2525" u="none">
                <a:solidFill>
                  <a:srgbClr val="0E0E0E"/>
                </a:solidFill>
                <a:latin typeface="Times New Roman"/>
                <a:ea typeface="Times New Roman"/>
                <a:cs typeface="Times New Roman"/>
                <a:sym typeface="Times New Roman"/>
              </a:rPr>
              <a:t>SUMY </a:t>
            </a:r>
            <a:r>
              <a:rPr lang="en-US" sz="2525" u="none">
                <a:solidFill>
                  <a:srgbClr val="0E0E0E"/>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rPr lang="en-US" sz="2525" u="none">
                <a:solidFill>
                  <a:srgbClr val="0E0E0E"/>
                </a:solidFill>
                <a:latin typeface="Times New Roman"/>
                <a:ea typeface="Times New Roman"/>
                <a:cs typeface="Times New Roman"/>
                <a:sym typeface="Times New Roman"/>
              </a:rPr>
              <a:t>  shaping a shared vision</a:t>
            </a:r>
            <a:endParaRPr>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8"/>
          <p:cNvSpPr txBox="1"/>
          <p:nvPr/>
        </p:nvSpPr>
        <p:spPr>
          <a:xfrm>
            <a:off x="479654" y="640193"/>
            <a:ext cx="545349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Sumy | Veteran PRO</a:t>
            </a:r>
            <a:endParaRPr sz="2800">
              <a:solidFill>
                <a:schemeClr val="dk1"/>
              </a:solidFill>
              <a:latin typeface="Times New Roman"/>
              <a:ea typeface="Times New Roman"/>
              <a:cs typeface="Times New Roman"/>
              <a:sym typeface="Times New Roman"/>
            </a:endParaRPr>
          </a:p>
        </p:txBody>
      </p:sp>
      <p:grpSp>
        <p:nvGrpSpPr>
          <p:cNvPr id="544" name="Google Shape;544;p48"/>
          <p:cNvGrpSpPr/>
          <p:nvPr/>
        </p:nvGrpSpPr>
        <p:grpSpPr>
          <a:xfrm>
            <a:off x="39516" y="640192"/>
            <a:ext cx="636584" cy="576064"/>
            <a:chOff x="6257925" y="1741488"/>
            <a:chExt cx="406400" cy="298450"/>
          </a:xfrm>
        </p:grpSpPr>
        <p:sp>
          <p:nvSpPr>
            <p:cNvPr id="545" name="Google Shape;545;p48"/>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546" name="Google Shape;546;p48"/>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pic>
        <p:nvPicPr>
          <p:cNvPr id="547" name="Google Shape;547;p48"/>
          <p:cNvPicPr preferRelativeResize="0"/>
          <p:nvPr/>
        </p:nvPicPr>
        <p:blipFill rotWithShape="1">
          <a:blip r:embed="rId3">
            <a:alphaModFix/>
          </a:blip>
          <a:srcRect b="12000" l="0" r="0" t="46755"/>
          <a:stretch/>
        </p:blipFill>
        <p:spPr>
          <a:xfrm>
            <a:off x="-121961" y="1476760"/>
            <a:ext cx="14085494" cy="4357112"/>
          </a:xfrm>
          <a:prstGeom prst="rect">
            <a:avLst/>
          </a:prstGeom>
          <a:noFill/>
          <a:ln>
            <a:noFill/>
          </a:ln>
        </p:spPr>
      </p:pic>
      <p:pic>
        <p:nvPicPr>
          <p:cNvPr id="548" name="Google Shape;548;p48"/>
          <p:cNvPicPr preferRelativeResize="0"/>
          <p:nvPr/>
        </p:nvPicPr>
        <p:blipFill rotWithShape="1">
          <a:blip r:embed="rId4">
            <a:alphaModFix/>
          </a:blip>
          <a:srcRect b="12426" l="-1" r="2715" t="14037"/>
          <a:stretch/>
        </p:blipFill>
        <p:spPr>
          <a:xfrm>
            <a:off x="39516" y="6417638"/>
            <a:ext cx="8186856" cy="3508652"/>
          </a:xfrm>
          <a:prstGeom prst="rect">
            <a:avLst/>
          </a:prstGeom>
          <a:noFill/>
          <a:ln>
            <a:noFill/>
          </a:ln>
        </p:spPr>
      </p:pic>
      <p:sp>
        <p:nvSpPr>
          <p:cNvPr id="549" name="Google Shape;549;p48"/>
          <p:cNvSpPr txBox="1"/>
          <p:nvPr/>
        </p:nvSpPr>
        <p:spPr>
          <a:xfrm>
            <a:off x="8518980" y="6234759"/>
            <a:ext cx="8507100" cy="3417000"/>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1800"/>
              <a:buFont typeface="Libre Franklin"/>
              <a:buChar char="-"/>
            </a:pPr>
            <a:r>
              <a:rPr lang="en-US" sz="1800">
                <a:solidFill>
                  <a:schemeClr val="dk1"/>
                </a:solidFill>
                <a:latin typeface="Times New Roman"/>
                <a:ea typeface="Times New Roman"/>
                <a:cs typeface="Times New Roman"/>
                <a:sym typeface="Times New Roman"/>
              </a:rPr>
              <a:t>The </a:t>
            </a:r>
            <a:r>
              <a:rPr b="1" lang="en-US" sz="1800">
                <a:solidFill>
                  <a:schemeClr val="dk1"/>
                </a:solidFill>
                <a:latin typeface="Times New Roman"/>
                <a:ea typeface="Times New Roman"/>
                <a:cs typeface="Times New Roman"/>
                <a:sym typeface="Times New Roman"/>
              </a:rPr>
              <a:t>MAN TGE Crewliner </a:t>
            </a:r>
            <a:r>
              <a:rPr lang="en-US" sz="1800">
                <a:solidFill>
                  <a:schemeClr val="dk1"/>
                </a:solidFill>
                <a:latin typeface="Times New Roman"/>
                <a:ea typeface="Times New Roman"/>
                <a:cs typeface="Times New Roman"/>
                <a:sym typeface="Times New Roman"/>
              </a:rPr>
              <a:t>has 11 passenger seats in the cabin on fixed seats, 2 seats for passengers in wheelchairs for people with special needs</a:t>
            </a:r>
            <a:endParaRPr sz="18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chemeClr val="dk1"/>
              </a:buClr>
              <a:buSzPts val="1800"/>
              <a:buFont typeface="Libre Franklin"/>
              <a:buChar char="-"/>
            </a:pPr>
            <a:r>
              <a:rPr lang="en-US" sz="1800">
                <a:solidFill>
                  <a:schemeClr val="dk1"/>
                </a:solidFill>
                <a:latin typeface="Times New Roman"/>
                <a:ea typeface="Times New Roman"/>
                <a:cs typeface="Times New Roman"/>
                <a:sym typeface="Times New Roman"/>
              </a:rPr>
              <a:t>The wheelchairs included in the vehicle, </a:t>
            </a:r>
            <a:r>
              <a:rPr b="1" lang="en-US" sz="1800">
                <a:solidFill>
                  <a:schemeClr val="dk1"/>
                </a:solidFill>
                <a:latin typeface="Times New Roman"/>
                <a:ea typeface="Times New Roman"/>
                <a:cs typeface="Times New Roman"/>
                <a:sym typeface="Times New Roman"/>
              </a:rPr>
              <a:t>Solero Light 9.072</a:t>
            </a:r>
            <a:r>
              <a:rPr lang="en-US" sz="1800">
                <a:solidFill>
                  <a:schemeClr val="dk1"/>
                </a:solidFill>
                <a:latin typeface="Times New Roman"/>
                <a:ea typeface="Times New Roman"/>
                <a:cs typeface="Times New Roman"/>
                <a:sym typeface="Times New Roman"/>
              </a:rPr>
              <a:t>, are leading representatives of multifunctional chairs for people with special needs and allow you to adjust the chair in terms of depth, headrest height, leg position, tilt, etc. They allow you to transport a person up to 130 kg</a:t>
            </a:r>
            <a:endParaRPr>
              <a:latin typeface="Times New Roman"/>
              <a:ea typeface="Times New Roman"/>
              <a:cs typeface="Times New Roman"/>
              <a:sym typeface="Times New Roman"/>
            </a:endParaRPr>
          </a:p>
          <a:p>
            <a:pPr indent="-342900" lvl="0" marL="342900" marR="0" rtl="0" algn="just">
              <a:spcBef>
                <a:spcPts val="0"/>
              </a:spcBef>
              <a:spcAft>
                <a:spcPts val="0"/>
              </a:spcAft>
              <a:buClr>
                <a:schemeClr val="dk1"/>
              </a:buClr>
              <a:buSzPts val="1800"/>
              <a:buFont typeface="Libre Franklin"/>
              <a:buChar char="-"/>
            </a:pPr>
            <a:r>
              <a:rPr b="1" lang="en-US" sz="1800">
                <a:solidFill>
                  <a:schemeClr val="dk1"/>
                </a:solidFill>
                <a:latin typeface="Times New Roman"/>
                <a:ea typeface="Times New Roman"/>
                <a:cs typeface="Times New Roman"/>
                <a:sym typeface="Times New Roman"/>
              </a:rPr>
              <a:t>Each wheelchair is attached to the floor rail system </a:t>
            </a:r>
            <a:r>
              <a:rPr lang="en-US" sz="1800">
                <a:solidFill>
                  <a:schemeClr val="dk1"/>
                </a:solidFill>
                <a:latin typeface="Times New Roman"/>
                <a:ea typeface="Times New Roman"/>
                <a:cs typeface="Times New Roman"/>
                <a:sym typeface="Times New Roman"/>
              </a:rPr>
              <a:t>using a special AMF Bruns Protektor 2.0 (H 450 504 LV) retaining system</a:t>
            </a:r>
            <a:endParaRPr>
              <a:latin typeface="Times New Roman"/>
              <a:ea typeface="Times New Roman"/>
              <a:cs typeface="Times New Roman"/>
              <a:sym typeface="Times New Roman"/>
            </a:endParaRPr>
          </a:p>
          <a:p>
            <a:pPr indent="-342900" lvl="0" marL="342900" marR="0" rtl="0" algn="just">
              <a:spcBef>
                <a:spcPts val="0"/>
              </a:spcBef>
              <a:spcAft>
                <a:spcPts val="0"/>
              </a:spcAft>
              <a:buClr>
                <a:schemeClr val="dk1"/>
              </a:buClr>
              <a:buSzPts val="1800"/>
              <a:buFont typeface="Libre Franklin"/>
              <a:buChar char="-"/>
            </a:pPr>
            <a:r>
              <a:rPr b="1" lang="en-US" sz="1800">
                <a:solidFill>
                  <a:schemeClr val="dk1"/>
                </a:solidFill>
                <a:latin typeface="Times New Roman"/>
                <a:ea typeface="Times New Roman"/>
                <a:cs typeface="Times New Roman"/>
                <a:sym typeface="Times New Roman"/>
              </a:rPr>
              <a:t>The lift for lifting people with special needs </a:t>
            </a:r>
            <a:r>
              <a:rPr lang="en-US" sz="1800">
                <a:solidFill>
                  <a:schemeClr val="dk1"/>
                </a:solidFill>
                <a:latin typeface="Times New Roman"/>
                <a:ea typeface="Times New Roman"/>
                <a:cs typeface="Times New Roman"/>
                <a:sym typeface="Times New Roman"/>
              </a:rPr>
              <a:t>in wheelchairs at the back of the MAN TGE Crewliner also has handling features. The lift has a maximum lifting capacity of 350 kg. It is very convenient to control the elevator from your phone by downloading the Braunability Remote application</a:t>
            </a:r>
            <a:endParaRPr>
              <a:latin typeface="Times New Roman"/>
              <a:ea typeface="Times New Roman"/>
              <a:cs typeface="Times New Roman"/>
              <a:sym typeface="Times New Roman"/>
            </a:endParaRPr>
          </a:p>
        </p:txBody>
      </p:sp>
      <p:sp>
        <p:nvSpPr>
          <p:cNvPr id="550" name="Google Shape;550;p48"/>
          <p:cNvSpPr txBox="1"/>
          <p:nvPr/>
        </p:nvSpPr>
        <p:spPr>
          <a:xfrm>
            <a:off x="13032188" y="255232"/>
            <a:ext cx="48981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1600" u="none" cap="none" strike="noStrike">
                <a:solidFill>
                  <a:srgbClr val="000000"/>
                </a:solidFill>
                <a:latin typeface="Libre Franklin"/>
                <a:ea typeface="Libre Franklin"/>
                <a:cs typeface="Libre Franklin"/>
                <a:sym typeface="Libre Franklin"/>
              </a:rPr>
              <a:t>"</a:t>
            </a:r>
            <a:r>
              <a:rPr i="0" lang="en-US" sz="1600" u="none" cap="none" strike="noStrike">
                <a:solidFill>
                  <a:srgbClr val="000000"/>
                </a:solidFill>
                <a:latin typeface="Times New Roman"/>
                <a:ea typeface="Times New Roman"/>
                <a:cs typeface="Times New Roman"/>
                <a:sym typeface="Times New Roman"/>
              </a:rPr>
              <a:t>Resilience and the European future of Sumy region" </a:t>
            </a:r>
            <a:endParaRPr i="0" sz="1600" u="none" cap="none" strike="noStrike">
              <a:solidFill>
                <a:srgbClr val="000000"/>
              </a:solidFill>
              <a:latin typeface="Times New Roman"/>
              <a:ea typeface="Times New Roman"/>
              <a:cs typeface="Times New Roman"/>
              <a:sym typeface="Times New Roman"/>
            </a:endParaRPr>
          </a:p>
        </p:txBody>
      </p:sp>
      <p:sp>
        <p:nvSpPr>
          <p:cNvPr id="551" name="Google Shape;551;p48"/>
          <p:cNvSpPr txBox="1"/>
          <p:nvPr/>
        </p:nvSpPr>
        <p:spPr>
          <a:xfrm>
            <a:off x="16462291" y="585048"/>
            <a:ext cx="1467902" cy="3392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30.10.2025</a:t>
            </a:r>
            <a:endParaRPr i="0" sz="16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grpSp>
        <p:nvGrpSpPr>
          <p:cNvPr id="556" name="Google Shape;556;p49"/>
          <p:cNvGrpSpPr/>
          <p:nvPr/>
        </p:nvGrpSpPr>
        <p:grpSpPr>
          <a:xfrm>
            <a:off x="222954" y="1603030"/>
            <a:ext cx="636584" cy="576064"/>
            <a:chOff x="6257925" y="1741488"/>
            <a:chExt cx="406400" cy="298450"/>
          </a:xfrm>
        </p:grpSpPr>
        <p:sp>
          <p:nvSpPr>
            <p:cNvPr id="557" name="Google Shape;557;p49"/>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558" name="Google Shape;558;p49"/>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
        <p:nvSpPr>
          <p:cNvPr id="559" name="Google Shape;559;p49"/>
          <p:cNvSpPr txBox="1"/>
          <p:nvPr/>
        </p:nvSpPr>
        <p:spPr>
          <a:xfrm>
            <a:off x="16462291" y="585048"/>
            <a:ext cx="1467902" cy="3392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1600" u="none" cap="none" strike="noStrike">
                <a:solidFill>
                  <a:srgbClr val="000000"/>
                </a:solidFill>
                <a:latin typeface="Times New Roman"/>
                <a:ea typeface="Times New Roman"/>
                <a:cs typeface="Times New Roman"/>
                <a:sym typeface="Times New Roman"/>
              </a:rPr>
              <a:t>30.10.2025</a:t>
            </a:r>
            <a:endParaRPr i="0" sz="1600" u="none" cap="none" strike="noStrike">
              <a:solidFill>
                <a:srgbClr val="000000"/>
              </a:solidFill>
              <a:latin typeface="Times New Roman"/>
              <a:ea typeface="Times New Roman"/>
              <a:cs typeface="Times New Roman"/>
              <a:sym typeface="Times New Roman"/>
            </a:endParaRPr>
          </a:p>
        </p:txBody>
      </p:sp>
      <p:sp>
        <p:nvSpPr>
          <p:cNvPr id="560" name="Google Shape;560;p49"/>
          <p:cNvSpPr txBox="1"/>
          <p:nvPr/>
        </p:nvSpPr>
        <p:spPr>
          <a:xfrm>
            <a:off x="13032188" y="255232"/>
            <a:ext cx="4898004" cy="329816"/>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1600" u="none" cap="none" strike="noStrike">
                <a:solidFill>
                  <a:srgbClr val="000000"/>
                </a:solidFill>
                <a:latin typeface="Libre Franklin"/>
                <a:ea typeface="Libre Franklin"/>
                <a:cs typeface="Libre Franklin"/>
                <a:sym typeface="Libre Franklin"/>
              </a:rPr>
              <a:t>"</a:t>
            </a:r>
            <a:r>
              <a:rPr i="0" lang="en-US" sz="1600" u="none" cap="none" strike="noStrike">
                <a:solidFill>
                  <a:srgbClr val="000000"/>
                </a:solidFill>
                <a:latin typeface="Times New Roman"/>
                <a:ea typeface="Times New Roman"/>
                <a:cs typeface="Times New Roman"/>
                <a:sym typeface="Times New Roman"/>
              </a:rPr>
              <a:t>Resilience and the European future of Sumy region" </a:t>
            </a:r>
            <a:endParaRPr i="0" sz="1600" u="none" cap="none" strike="noStrike">
              <a:solidFill>
                <a:srgbClr val="000000"/>
              </a:solidFill>
              <a:latin typeface="Times New Roman"/>
              <a:ea typeface="Times New Roman"/>
              <a:cs typeface="Times New Roman"/>
              <a:sym typeface="Times New Roman"/>
            </a:endParaRPr>
          </a:p>
        </p:txBody>
      </p:sp>
      <p:sp>
        <p:nvSpPr>
          <p:cNvPr id="561" name="Google Shape;561;p49"/>
          <p:cNvSpPr txBox="1"/>
          <p:nvPr/>
        </p:nvSpPr>
        <p:spPr>
          <a:xfrm>
            <a:off x="357808" y="420141"/>
            <a:ext cx="545349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Sumy | Veteran PRO</a:t>
            </a:r>
            <a:endParaRPr sz="2800">
              <a:solidFill>
                <a:schemeClr val="dk1"/>
              </a:solidFill>
              <a:latin typeface="Times New Roman"/>
              <a:ea typeface="Times New Roman"/>
              <a:cs typeface="Times New Roman"/>
              <a:sym typeface="Times New Roman"/>
            </a:endParaRPr>
          </a:p>
        </p:txBody>
      </p:sp>
      <p:pic>
        <p:nvPicPr>
          <p:cNvPr id="562" name="Google Shape;562;p49"/>
          <p:cNvPicPr preferRelativeResize="0"/>
          <p:nvPr/>
        </p:nvPicPr>
        <p:blipFill rotWithShape="1">
          <a:blip r:embed="rId3">
            <a:alphaModFix/>
          </a:blip>
          <a:srcRect b="0" l="0" r="0" t="0"/>
          <a:stretch/>
        </p:blipFill>
        <p:spPr>
          <a:xfrm>
            <a:off x="0" y="1255819"/>
            <a:ext cx="8869680" cy="3575918"/>
          </a:xfrm>
          <a:prstGeom prst="rect">
            <a:avLst/>
          </a:prstGeom>
          <a:noFill/>
          <a:ln>
            <a:noFill/>
          </a:ln>
        </p:spPr>
      </p:pic>
      <p:pic>
        <p:nvPicPr>
          <p:cNvPr id="563" name="Google Shape;563;p49"/>
          <p:cNvPicPr preferRelativeResize="0"/>
          <p:nvPr/>
        </p:nvPicPr>
        <p:blipFill rotWithShape="1">
          <a:blip r:embed="rId4">
            <a:alphaModFix/>
          </a:blip>
          <a:srcRect b="0" l="15781" r="13395" t="0"/>
          <a:stretch/>
        </p:blipFill>
        <p:spPr>
          <a:xfrm>
            <a:off x="64719" y="5493471"/>
            <a:ext cx="5476546" cy="4501406"/>
          </a:xfrm>
          <a:prstGeom prst="rect">
            <a:avLst/>
          </a:prstGeom>
          <a:noFill/>
          <a:ln>
            <a:noFill/>
          </a:ln>
        </p:spPr>
      </p:pic>
      <p:pic>
        <p:nvPicPr>
          <p:cNvPr descr="A van with the door open&#10;&#10;AI-generated content may be incorrect." id="564" name="Google Shape;564;p49"/>
          <p:cNvPicPr preferRelativeResize="0"/>
          <p:nvPr/>
        </p:nvPicPr>
        <p:blipFill rotWithShape="1">
          <a:blip r:embed="rId5">
            <a:alphaModFix/>
          </a:blip>
          <a:srcRect b="0" l="8333" r="11783" t="0"/>
          <a:stretch/>
        </p:blipFill>
        <p:spPr>
          <a:xfrm>
            <a:off x="5839219" y="5509262"/>
            <a:ext cx="5896510" cy="4584600"/>
          </a:xfrm>
          <a:prstGeom prst="rect">
            <a:avLst/>
          </a:prstGeom>
          <a:noFill/>
          <a:ln>
            <a:noFill/>
          </a:ln>
        </p:spPr>
      </p:pic>
      <p:pic>
        <p:nvPicPr>
          <p:cNvPr descr="A blue van with a wheelchair&#10;&#10;AI-generated content may be incorrect." id="565" name="Google Shape;565;p49"/>
          <p:cNvPicPr preferRelativeResize="0"/>
          <p:nvPr/>
        </p:nvPicPr>
        <p:blipFill rotWithShape="1">
          <a:blip r:embed="rId6">
            <a:alphaModFix/>
          </a:blip>
          <a:srcRect b="4294" l="5917" r="4950" t="7557"/>
          <a:stretch/>
        </p:blipFill>
        <p:spPr>
          <a:xfrm>
            <a:off x="9092635" y="914864"/>
            <a:ext cx="7418966" cy="4453944"/>
          </a:xfrm>
          <a:prstGeom prst="rect">
            <a:avLst/>
          </a:prstGeom>
          <a:noFill/>
          <a:ln>
            <a:noFill/>
          </a:ln>
        </p:spPr>
      </p:pic>
      <p:pic>
        <p:nvPicPr>
          <p:cNvPr descr="A blue van with a wheelchair attached to it&#10;&#10;AI-generated content may be incorrect." id="566" name="Google Shape;566;p49"/>
          <p:cNvPicPr preferRelativeResize="0"/>
          <p:nvPr/>
        </p:nvPicPr>
        <p:blipFill rotWithShape="1">
          <a:blip r:embed="rId7">
            <a:alphaModFix/>
          </a:blip>
          <a:srcRect b="4932" l="4920" r="11795" t="8654"/>
          <a:stretch/>
        </p:blipFill>
        <p:spPr>
          <a:xfrm>
            <a:off x="12033683" y="5901172"/>
            <a:ext cx="5896510" cy="38007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5"/>
          <p:cNvSpPr/>
          <p:nvPr/>
        </p:nvSpPr>
        <p:spPr>
          <a:xfrm>
            <a:off x="1132861" y="442175"/>
            <a:ext cx="8773140" cy="9560070"/>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0" name="Google Shape;160;p5"/>
          <p:cNvGrpSpPr/>
          <p:nvPr/>
        </p:nvGrpSpPr>
        <p:grpSpPr>
          <a:xfrm>
            <a:off x="10171324" y="232237"/>
            <a:ext cx="7876898" cy="8763000"/>
            <a:chOff x="0" y="0"/>
            <a:chExt cx="7857490" cy="8741410"/>
          </a:xfrm>
        </p:grpSpPr>
        <p:sp>
          <p:nvSpPr>
            <p:cNvPr id="161" name="Google Shape;161;p5"/>
            <p:cNvSpPr/>
            <p:nvPr/>
          </p:nvSpPr>
          <p:spPr>
            <a:xfrm>
              <a:off x="17780" y="17780"/>
              <a:ext cx="7820660" cy="8705850"/>
            </a:xfrm>
            <a:custGeom>
              <a:rect b="b" l="l" r="r" t="t"/>
              <a:pathLst>
                <a:path extrusionOk="0" h="8705850" w="7820660">
                  <a:moveTo>
                    <a:pt x="0" y="0"/>
                  </a:moveTo>
                  <a:lnTo>
                    <a:pt x="7820660" y="0"/>
                  </a:lnTo>
                  <a:lnTo>
                    <a:pt x="7820660" y="8705850"/>
                  </a:lnTo>
                  <a:lnTo>
                    <a:pt x="0" y="8705850"/>
                  </a:lnTo>
                  <a:close/>
                </a:path>
              </a:pathLst>
            </a:custGeom>
            <a:solidFill>
              <a:srgbClr val="EDED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5"/>
            <p:cNvSpPr/>
            <p:nvPr/>
          </p:nvSpPr>
          <p:spPr>
            <a:xfrm>
              <a:off x="394970" y="405130"/>
              <a:ext cx="3352800" cy="3738880"/>
            </a:xfrm>
            <a:custGeom>
              <a:rect b="b" l="l" r="r" t="t"/>
              <a:pathLst>
                <a:path extrusionOk="0" h="3738880" w="3352800">
                  <a:moveTo>
                    <a:pt x="0" y="0"/>
                  </a:moveTo>
                  <a:lnTo>
                    <a:pt x="3352800" y="0"/>
                  </a:lnTo>
                  <a:lnTo>
                    <a:pt x="3352800" y="3738880"/>
                  </a:lnTo>
                  <a:lnTo>
                    <a:pt x="0" y="3738880"/>
                  </a:lnTo>
                  <a:close/>
                </a:path>
              </a:pathLst>
            </a:custGeom>
            <a:blipFill rotWithShape="1">
              <a:blip r:embed="rId3">
                <a:alphaModFix/>
              </a:blip>
              <a:stretch>
                <a:fillRect b="0" l="-24431" r="-2443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5"/>
            <p:cNvSpPr/>
            <p:nvPr/>
          </p:nvSpPr>
          <p:spPr>
            <a:xfrm>
              <a:off x="4109720" y="405130"/>
              <a:ext cx="3352800" cy="3738880"/>
            </a:xfrm>
            <a:custGeom>
              <a:rect b="b" l="l" r="r" t="t"/>
              <a:pathLst>
                <a:path extrusionOk="0" h="3738880" w="3352800">
                  <a:moveTo>
                    <a:pt x="0" y="0"/>
                  </a:moveTo>
                  <a:lnTo>
                    <a:pt x="3352800" y="0"/>
                  </a:lnTo>
                  <a:lnTo>
                    <a:pt x="3352800" y="3738880"/>
                  </a:lnTo>
                  <a:lnTo>
                    <a:pt x="0" y="3738880"/>
                  </a:lnTo>
                  <a:close/>
                </a:path>
              </a:pathLst>
            </a:custGeom>
            <a:blipFill rotWithShape="1">
              <a:blip r:embed="rId4">
                <a:alphaModFix/>
              </a:blip>
              <a:stretch>
                <a:fillRect b="0" l="-24032" r="-2403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5"/>
            <p:cNvSpPr/>
            <p:nvPr/>
          </p:nvSpPr>
          <p:spPr>
            <a:xfrm>
              <a:off x="4109720" y="4598670"/>
              <a:ext cx="3352800" cy="3738880"/>
            </a:xfrm>
            <a:custGeom>
              <a:rect b="b" l="l" r="r" t="t"/>
              <a:pathLst>
                <a:path extrusionOk="0" h="3738880" w="3352800">
                  <a:moveTo>
                    <a:pt x="0" y="0"/>
                  </a:moveTo>
                  <a:lnTo>
                    <a:pt x="3352800" y="0"/>
                  </a:lnTo>
                  <a:lnTo>
                    <a:pt x="3352800" y="3738880"/>
                  </a:lnTo>
                  <a:lnTo>
                    <a:pt x="0" y="3738880"/>
                  </a:lnTo>
                  <a:close/>
                </a:path>
              </a:pathLst>
            </a:custGeom>
            <a:blipFill rotWithShape="1">
              <a:blip r:embed="rId5">
                <a:alphaModFix/>
              </a:blip>
              <a:stretch>
                <a:fillRect b="0" l="-24342" r="-2434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5"/>
            <p:cNvSpPr/>
            <p:nvPr/>
          </p:nvSpPr>
          <p:spPr>
            <a:xfrm>
              <a:off x="10160" y="11430"/>
              <a:ext cx="7847330" cy="8729980"/>
            </a:xfrm>
            <a:custGeom>
              <a:rect b="b" l="l" r="r" t="t"/>
              <a:pathLst>
                <a:path extrusionOk="0" h="8729980" w="7847330">
                  <a:moveTo>
                    <a:pt x="7810500" y="31750"/>
                  </a:moveTo>
                  <a:lnTo>
                    <a:pt x="7810500" y="8694420"/>
                  </a:lnTo>
                  <a:lnTo>
                    <a:pt x="26670" y="8694420"/>
                  </a:lnTo>
                  <a:lnTo>
                    <a:pt x="0" y="8723630"/>
                  </a:lnTo>
                  <a:lnTo>
                    <a:pt x="7620" y="8729980"/>
                  </a:lnTo>
                  <a:lnTo>
                    <a:pt x="7828280" y="8729980"/>
                  </a:lnTo>
                  <a:lnTo>
                    <a:pt x="7847330" y="8712200"/>
                  </a:lnTo>
                  <a:lnTo>
                    <a:pt x="7847330" y="6350"/>
                  </a:lnTo>
                  <a:lnTo>
                    <a:pt x="7839710" y="0"/>
                  </a:lnTo>
                  <a:close/>
                </a:path>
              </a:pathLst>
            </a:custGeom>
            <a:solidFill>
              <a:srgbClr val="C4C0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5"/>
            <p:cNvSpPr/>
            <p:nvPr/>
          </p:nvSpPr>
          <p:spPr>
            <a:xfrm>
              <a:off x="0" y="0"/>
              <a:ext cx="7849870" cy="8735061"/>
            </a:xfrm>
            <a:custGeom>
              <a:rect b="b" l="l" r="r" t="t"/>
              <a:pathLst>
                <a:path extrusionOk="0" h="8735061" w="7849870">
                  <a:moveTo>
                    <a:pt x="35560" y="8705850"/>
                  </a:moveTo>
                  <a:lnTo>
                    <a:pt x="35560" y="35560"/>
                  </a:lnTo>
                  <a:lnTo>
                    <a:pt x="7820660" y="35560"/>
                  </a:lnTo>
                  <a:lnTo>
                    <a:pt x="7820660" y="43180"/>
                  </a:lnTo>
                  <a:lnTo>
                    <a:pt x="7849870" y="11430"/>
                  </a:lnTo>
                  <a:lnTo>
                    <a:pt x="7838439" y="0"/>
                  </a:lnTo>
                  <a:lnTo>
                    <a:pt x="17780" y="0"/>
                  </a:lnTo>
                  <a:lnTo>
                    <a:pt x="0" y="17780"/>
                  </a:lnTo>
                  <a:lnTo>
                    <a:pt x="0" y="8723630"/>
                  </a:lnTo>
                  <a:lnTo>
                    <a:pt x="10160" y="8735061"/>
                  </a:lnTo>
                  <a:lnTo>
                    <a:pt x="36830" y="8705851"/>
                  </a:lnTo>
                  <a:lnTo>
                    <a:pt x="35560" y="8705851"/>
                  </a:lnTo>
                  <a:close/>
                  <a:moveTo>
                    <a:pt x="3718560" y="422910"/>
                  </a:moveTo>
                  <a:lnTo>
                    <a:pt x="3729990" y="422910"/>
                  </a:lnTo>
                  <a:lnTo>
                    <a:pt x="3729990" y="4126230"/>
                  </a:lnTo>
                  <a:lnTo>
                    <a:pt x="412750" y="4126230"/>
                  </a:lnTo>
                  <a:lnTo>
                    <a:pt x="412750" y="4121150"/>
                  </a:lnTo>
                  <a:lnTo>
                    <a:pt x="377190" y="4160520"/>
                  </a:lnTo>
                  <a:lnTo>
                    <a:pt x="377190" y="4161790"/>
                  </a:lnTo>
                  <a:lnTo>
                    <a:pt x="3765550" y="4161790"/>
                  </a:lnTo>
                  <a:lnTo>
                    <a:pt x="3765550" y="387350"/>
                  </a:lnTo>
                  <a:lnTo>
                    <a:pt x="3751580" y="387350"/>
                  </a:lnTo>
                  <a:lnTo>
                    <a:pt x="3718560" y="422910"/>
                  </a:lnTo>
                  <a:close/>
                  <a:moveTo>
                    <a:pt x="7433310" y="422910"/>
                  </a:moveTo>
                  <a:lnTo>
                    <a:pt x="7444740" y="422910"/>
                  </a:lnTo>
                  <a:lnTo>
                    <a:pt x="7444740" y="4126230"/>
                  </a:lnTo>
                  <a:lnTo>
                    <a:pt x="4127500" y="4126230"/>
                  </a:lnTo>
                  <a:lnTo>
                    <a:pt x="4127500" y="4121150"/>
                  </a:lnTo>
                  <a:lnTo>
                    <a:pt x="4091940" y="4160520"/>
                  </a:lnTo>
                  <a:lnTo>
                    <a:pt x="4091940" y="4161790"/>
                  </a:lnTo>
                  <a:lnTo>
                    <a:pt x="7480300" y="4161790"/>
                  </a:lnTo>
                  <a:lnTo>
                    <a:pt x="7480300" y="387350"/>
                  </a:lnTo>
                  <a:lnTo>
                    <a:pt x="7465060" y="387350"/>
                  </a:lnTo>
                  <a:lnTo>
                    <a:pt x="7433310" y="422910"/>
                  </a:lnTo>
                  <a:close/>
                  <a:moveTo>
                    <a:pt x="3718560" y="4616450"/>
                  </a:moveTo>
                  <a:lnTo>
                    <a:pt x="3729990" y="4616450"/>
                  </a:lnTo>
                  <a:lnTo>
                    <a:pt x="3729990" y="8319770"/>
                  </a:lnTo>
                  <a:lnTo>
                    <a:pt x="412750" y="8319770"/>
                  </a:lnTo>
                  <a:lnTo>
                    <a:pt x="412750" y="8313420"/>
                  </a:lnTo>
                  <a:lnTo>
                    <a:pt x="377190" y="8354060"/>
                  </a:lnTo>
                  <a:lnTo>
                    <a:pt x="377190" y="8355330"/>
                  </a:lnTo>
                  <a:lnTo>
                    <a:pt x="3765550" y="8355330"/>
                  </a:lnTo>
                  <a:lnTo>
                    <a:pt x="3765550" y="4579620"/>
                  </a:lnTo>
                  <a:lnTo>
                    <a:pt x="3751580" y="4579620"/>
                  </a:lnTo>
                  <a:lnTo>
                    <a:pt x="3718560" y="4616450"/>
                  </a:lnTo>
                  <a:close/>
                  <a:moveTo>
                    <a:pt x="7433310" y="4616450"/>
                  </a:moveTo>
                  <a:lnTo>
                    <a:pt x="7444740" y="4616450"/>
                  </a:lnTo>
                  <a:lnTo>
                    <a:pt x="7444740" y="8319770"/>
                  </a:lnTo>
                  <a:lnTo>
                    <a:pt x="4127500" y="8319770"/>
                  </a:lnTo>
                  <a:lnTo>
                    <a:pt x="4127500" y="8313420"/>
                  </a:lnTo>
                  <a:lnTo>
                    <a:pt x="4091940" y="8354060"/>
                  </a:lnTo>
                  <a:lnTo>
                    <a:pt x="4091940" y="8355330"/>
                  </a:lnTo>
                  <a:lnTo>
                    <a:pt x="7480300" y="8355330"/>
                  </a:lnTo>
                  <a:lnTo>
                    <a:pt x="7480300" y="4579620"/>
                  </a:lnTo>
                  <a:lnTo>
                    <a:pt x="7465060" y="4579620"/>
                  </a:lnTo>
                  <a:lnTo>
                    <a:pt x="7433310" y="461645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5"/>
            <p:cNvSpPr/>
            <p:nvPr/>
          </p:nvSpPr>
          <p:spPr>
            <a:xfrm>
              <a:off x="377190" y="387350"/>
              <a:ext cx="7087870" cy="7966711"/>
            </a:xfrm>
            <a:custGeom>
              <a:rect b="b" l="l" r="r" t="t"/>
              <a:pathLst>
                <a:path extrusionOk="0" h="7966711" w="7087870">
                  <a:moveTo>
                    <a:pt x="35560" y="35560"/>
                  </a:moveTo>
                  <a:lnTo>
                    <a:pt x="3341370" y="35560"/>
                  </a:lnTo>
                  <a:lnTo>
                    <a:pt x="3374390" y="0"/>
                  </a:lnTo>
                  <a:lnTo>
                    <a:pt x="0" y="0"/>
                  </a:lnTo>
                  <a:lnTo>
                    <a:pt x="0" y="3773170"/>
                  </a:lnTo>
                  <a:lnTo>
                    <a:pt x="35560" y="3733800"/>
                  </a:lnTo>
                  <a:lnTo>
                    <a:pt x="35560" y="35560"/>
                  </a:lnTo>
                  <a:close/>
                  <a:moveTo>
                    <a:pt x="3750310" y="35560"/>
                  </a:moveTo>
                  <a:lnTo>
                    <a:pt x="7056120" y="35560"/>
                  </a:lnTo>
                  <a:lnTo>
                    <a:pt x="7087870" y="0"/>
                  </a:lnTo>
                  <a:lnTo>
                    <a:pt x="3714750" y="0"/>
                  </a:lnTo>
                  <a:lnTo>
                    <a:pt x="3714750" y="3773170"/>
                  </a:lnTo>
                  <a:lnTo>
                    <a:pt x="3750310" y="3733800"/>
                  </a:lnTo>
                  <a:lnTo>
                    <a:pt x="3750310" y="35560"/>
                  </a:lnTo>
                  <a:close/>
                  <a:moveTo>
                    <a:pt x="35560" y="4229100"/>
                  </a:moveTo>
                  <a:lnTo>
                    <a:pt x="3341370" y="4229100"/>
                  </a:lnTo>
                  <a:lnTo>
                    <a:pt x="3374390" y="4192270"/>
                  </a:lnTo>
                  <a:lnTo>
                    <a:pt x="0" y="4192270"/>
                  </a:lnTo>
                  <a:lnTo>
                    <a:pt x="0" y="7966711"/>
                  </a:lnTo>
                  <a:lnTo>
                    <a:pt x="35560" y="7926070"/>
                  </a:lnTo>
                  <a:lnTo>
                    <a:pt x="35560" y="4229100"/>
                  </a:lnTo>
                  <a:close/>
                  <a:moveTo>
                    <a:pt x="3750310" y="4229100"/>
                  </a:moveTo>
                  <a:lnTo>
                    <a:pt x="7056120" y="4229100"/>
                  </a:lnTo>
                  <a:lnTo>
                    <a:pt x="7087870" y="4192270"/>
                  </a:lnTo>
                  <a:lnTo>
                    <a:pt x="3714750" y="4192270"/>
                  </a:lnTo>
                  <a:lnTo>
                    <a:pt x="3714750" y="7966711"/>
                  </a:lnTo>
                  <a:lnTo>
                    <a:pt x="3750310" y="7926070"/>
                  </a:lnTo>
                  <a:lnTo>
                    <a:pt x="3750310" y="4229100"/>
                  </a:lnTo>
                  <a:close/>
                </a:path>
              </a:pathLst>
            </a:custGeom>
            <a:solidFill>
              <a:srgbClr val="8B94A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8" name="Google Shape;168;p5"/>
          <p:cNvSpPr txBox="1"/>
          <p:nvPr/>
        </p:nvSpPr>
        <p:spPr>
          <a:xfrm>
            <a:off x="1135200" y="434322"/>
            <a:ext cx="7170600" cy="431100"/>
          </a:xfrm>
          <a:prstGeom prst="rect">
            <a:avLst/>
          </a:prstGeom>
          <a:noFill/>
          <a:ln>
            <a:noFill/>
          </a:ln>
        </p:spPr>
        <p:txBody>
          <a:bodyPr anchorCtr="0" anchor="t" bIns="0" lIns="0" spcFirstLastPara="1" rIns="0" wrap="square" tIns="0">
            <a:spAutoFit/>
          </a:bodyPr>
          <a:lstStyle/>
          <a:p>
            <a:pPr indent="0" lvl="0" marL="0" marR="0" rtl="0" algn="ctr">
              <a:lnSpc>
                <a:spcPct val="170607"/>
              </a:lnSpc>
              <a:spcBef>
                <a:spcPts val="0"/>
              </a:spcBef>
              <a:spcAft>
                <a:spcPts val="0"/>
              </a:spcAft>
              <a:buNone/>
            </a:pPr>
            <a:r>
              <a:rPr b="1" lang="en-US" sz="2800">
                <a:solidFill>
                  <a:srgbClr val="0E0E0E"/>
                </a:solidFill>
                <a:latin typeface="Times New Roman"/>
                <a:ea typeface="Times New Roman"/>
                <a:cs typeface="Times New Roman"/>
                <a:sym typeface="Times New Roman"/>
              </a:rPr>
              <a:t>Where we</a:t>
            </a:r>
            <a:r>
              <a:rPr b="1" lang="en-US" sz="2800" u="none">
                <a:solidFill>
                  <a:srgbClr val="0E0E0E"/>
                </a:solidFill>
                <a:latin typeface="Times New Roman"/>
                <a:ea typeface="Times New Roman"/>
                <a:cs typeface="Times New Roman"/>
                <a:sym typeface="Times New Roman"/>
              </a:rPr>
              <a:t> are today and what we already have</a:t>
            </a:r>
            <a:endParaRPr>
              <a:latin typeface="Times New Roman"/>
              <a:ea typeface="Times New Roman"/>
              <a:cs typeface="Times New Roman"/>
              <a:sym typeface="Times New Roman"/>
            </a:endParaRPr>
          </a:p>
        </p:txBody>
      </p:sp>
      <p:sp>
        <p:nvSpPr>
          <p:cNvPr id="169" name="Google Shape;169;p5"/>
          <p:cNvSpPr txBox="1"/>
          <p:nvPr/>
        </p:nvSpPr>
        <p:spPr>
          <a:xfrm>
            <a:off x="1077625" y="1144200"/>
            <a:ext cx="8591100" cy="8921400"/>
          </a:xfrm>
          <a:prstGeom prst="rect">
            <a:avLst/>
          </a:prstGeom>
          <a:noFill/>
          <a:ln>
            <a:noFill/>
          </a:ln>
        </p:spPr>
        <p:txBody>
          <a:bodyPr anchorCtr="0" anchor="t" bIns="0" lIns="0" spcFirstLastPara="1" rIns="0" wrap="square" tIns="0">
            <a:spAutoFit/>
          </a:bodyPr>
          <a:lstStyle/>
          <a:p>
            <a:pPr indent="-226695" lvl="1" marL="453390" marR="0" rtl="0" algn="just">
              <a:lnSpc>
                <a:spcPct val="140000"/>
              </a:lnSpc>
              <a:spcBef>
                <a:spcPts val="0"/>
              </a:spcBef>
              <a:spcAft>
                <a:spcPts val="0"/>
              </a:spcAft>
              <a:buClr>
                <a:srgbClr val="0E0E0E"/>
              </a:buClr>
              <a:buSzPts val="2100"/>
              <a:buFont typeface="Times New Roman"/>
              <a:buChar char="•"/>
            </a:pPr>
            <a:r>
              <a:rPr i="0" lang="en-US" sz="2100" u="none" cap="none" strike="noStrike">
                <a:solidFill>
                  <a:srgbClr val="0E0E0E"/>
                </a:solidFill>
                <a:latin typeface="Times New Roman"/>
                <a:ea typeface="Times New Roman"/>
                <a:cs typeface="Times New Roman"/>
                <a:sym typeface="Times New Roman"/>
              </a:rPr>
              <a:t>At the end of 2024, the Sumy Regional Council established the Regional Veteran Center “VETERAN PRO,” led by veterans themselves</a:t>
            </a:r>
            <a:endParaRPr i="0" sz="2100" u="none" cap="none" strike="noStrike">
              <a:solidFill>
                <a:srgbClr val="0E0E0E"/>
              </a:solidFill>
              <a:latin typeface="Times New Roman"/>
              <a:ea typeface="Times New Roman"/>
              <a:cs typeface="Times New Roman"/>
              <a:sym typeface="Times New Roman"/>
            </a:endParaRPr>
          </a:p>
          <a:p>
            <a:pPr indent="0" lvl="1" marL="226695" marR="0" rtl="0" algn="just">
              <a:lnSpc>
                <a:spcPct val="140000"/>
              </a:lnSpc>
              <a:spcBef>
                <a:spcPts val="0"/>
              </a:spcBef>
              <a:spcAft>
                <a:spcPts val="0"/>
              </a:spcAft>
              <a:buNone/>
            </a:pPr>
            <a:r>
              <a:t/>
            </a:r>
            <a:endParaRPr i="0" sz="2100" u="none" cap="none" strike="noStrike">
              <a:solidFill>
                <a:srgbClr val="0E0E0E"/>
              </a:solidFill>
              <a:latin typeface="Times New Roman"/>
              <a:ea typeface="Times New Roman"/>
              <a:cs typeface="Times New Roman"/>
              <a:sym typeface="Times New Roman"/>
            </a:endParaRPr>
          </a:p>
          <a:p>
            <a:pPr indent="-226695" lvl="1" marL="453390" marR="0" rtl="0" algn="just">
              <a:lnSpc>
                <a:spcPct val="140000"/>
              </a:lnSpc>
              <a:spcBef>
                <a:spcPts val="0"/>
              </a:spcBef>
              <a:spcAft>
                <a:spcPts val="0"/>
              </a:spcAft>
              <a:buClr>
                <a:srgbClr val="0E0E0E"/>
              </a:buClr>
              <a:buSzPts val="2100"/>
              <a:buFont typeface="Times New Roman"/>
              <a:buChar char="•"/>
            </a:pPr>
            <a:r>
              <a:rPr i="0" lang="en-US" sz="2100" u="none" cap="none" strike="noStrike">
                <a:solidFill>
                  <a:srgbClr val="0E0E0E"/>
                </a:solidFill>
                <a:latin typeface="Times New Roman"/>
                <a:ea typeface="Times New Roman"/>
                <a:cs typeface="Times New Roman"/>
                <a:sym typeface="Times New Roman"/>
              </a:rPr>
              <a:t>The veteran movement in Sumy region is receiving increasing support from local authorities, businesses, civil society, and international partners</a:t>
            </a:r>
            <a:endParaRPr i="0" sz="2100" u="none" cap="none" strike="noStrike">
              <a:solidFill>
                <a:srgbClr val="0E0E0E"/>
              </a:solidFill>
              <a:latin typeface="Times New Roman"/>
              <a:ea typeface="Times New Roman"/>
              <a:cs typeface="Times New Roman"/>
              <a:sym typeface="Times New Roman"/>
            </a:endParaRPr>
          </a:p>
          <a:p>
            <a:pPr indent="-93345" lvl="1" marL="453390" marR="0" rtl="0" algn="just">
              <a:lnSpc>
                <a:spcPct val="140000"/>
              </a:lnSpc>
              <a:spcBef>
                <a:spcPts val="0"/>
              </a:spcBef>
              <a:spcAft>
                <a:spcPts val="0"/>
              </a:spcAft>
              <a:buClr>
                <a:schemeClr val="dk1"/>
              </a:buClr>
              <a:buSzPts val="2100"/>
              <a:buFont typeface="Arial"/>
              <a:buNone/>
            </a:pPr>
            <a:r>
              <a:t/>
            </a:r>
            <a:endParaRPr i="0" sz="2100" u="none" cap="none" strike="noStrike">
              <a:solidFill>
                <a:srgbClr val="0E0E0E"/>
              </a:solidFill>
              <a:latin typeface="Times New Roman"/>
              <a:ea typeface="Times New Roman"/>
              <a:cs typeface="Times New Roman"/>
              <a:sym typeface="Times New Roman"/>
            </a:endParaRPr>
          </a:p>
          <a:p>
            <a:pPr indent="-226695" lvl="1" marL="453390" marR="0" rtl="0" algn="just">
              <a:lnSpc>
                <a:spcPct val="140000"/>
              </a:lnSpc>
              <a:spcBef>
                <a:spcPts val="0"/>
              </a:spcBef>
              <a:spcAft>
                <a:spcPts val="0"/>
              </a:spcAft>
              <a:buClr>
                <a:srgbClr val="0E0E0E"/>
              </a:buClr>
              <a:buSzPts val="2100"/>
              <a:buFont typeface="Times New Roman"/>
              <a:buChar char="•"/>
            </a:pPr>
            <a:r>
              <a:rPr i="0" lang="en-US" sz="2100" u="none" cap="none" strike="noStrike">
                <a:solidFill>
                  <a:srgbClr val="0E0E0E"/>
                </a:solidFill>
                <a:latin typeface="Times New Roman"/>
                <a:ea typeface="Times New Roman"/>
                <a:cs typeface="Times New Roman"/>
                <a:sym typeface="Times New Roman"/>
              </a:rPr>
              <a:t>Thanks to cooperation with UNDP in Ukraine, the region has moved from implementing isolated initiatives to building a holistic ecosystem for veteran support and reintegration at the community level</a:t>
            </a:r>
            <a:endParaRPr i="0" sz="2100" u="none" cap="none" strike="noStrike">
              <a:solidFill>
                <a:srgbClr val="0E0E0E"/>
              </a:solidFill>
              <a:latin typeface="Times New Roman"/>
              <a:ea typeface="Times New Roman"/>
              <a:cs typeface="Times New Roman"/>
              <a:sym typeface="Times New Roman"/>
            </a:endParaRPr>
          </a:p>
          <a:p>
            <a:pPr indent="-93345" lvl="1" marL="453390" marR="0" rtl="0" algn="just">
              <a:lnSpc>
                <a:spcPct val="140000"/>
              </a:lnSpc>
              <a:spcBef>
                <a:spcPts val="0"/>
              </a:spcBef>
              <a:spcAft>
                <a:spcPts val="0"/>
              </a:spcAft>
              <a:buClr>
                <a:schemeClr val="dk1"/>
              </a:buClr>
              <a:buSzPts val="2100"/>
              <a:buFont typeface="Arial"/>
              <a:buNone/>
            </a:pPr>
            <a:r>
              <a:t/>
            </a:r>
            <a:endParaRPr i="0" sz="2100" u="none" cap="none" strike="noStrike">
              <a:solidFill>
                <a:srgbClr val="0E0E0E"/>
              </a:solidFill>
              <a:latin typeface="Times New Roman"/>
              <a:ea typeface="Times New Roman"/>
              <a:cs typeface="Times New Roman"/>
              <a:sym typeface="Times New Roman"/>
            </a:endParaRPr>
          </a:p>
          <a:p>
            <a:pPr indent="-226695" lvl="1" marL="453390" marR="0" rtl="0" algn="just">
              <a:lnSpc>
                <a:spcPct val="140000"/>
              </a:lnSpc>
              <a:spcBef>
                <a:spcPts val="0"/>
              </a:spcBef>
              <a:spcAft>
                <a:spcPts val="0"/>
              </a:spcAft>
              <a:buClr>
                <a:srgbClr val="0E0E0E"/>
              </a:buClr>
              <a:buSzPts val="2100"/>
              <a:buFont typeface="Times New Roman"/>
              <a:buChar char="•"/>
            </a:pPr>
            <a:r>
              <a:rPr i="0" lang="en-US" sz="2100" u="none" cap="none" strike="noStrike">
                <a:solidFill>
                  <a:srgbClr val="0E0E0E"/>
                </a:solidFill>
                <a:latin typeface="Times New Roman"/>
                <a:ea typeface="Times New Roman"/>
                <a:cs typeface="Times New Roman"/>
                <a:sym typeface="Times New Roman"/>
              </a:rPr>
              <a:t>UNDP, as one of the key international partners, has provided both material assistance and support in strengthening the center’s institutional capacity</a:t>
            </a:r>
            <a:endParaRPr i="0" sz="2100" u="none" cap="none" strike="noStrike">
              <a:solidFill>
                <a:srgbClr val="0E0E0E"/>
              </a:solidFill>
              <a:latin typeface="Times New Roman"/>
              <a:ea typeface="Times New Roman"/>
              <a:cs typeface="Times New Roman"/>
              <a:sym typeface="Times New Roman"/>
            </a:endParaRPr>
          </a:p>
          <a:p>
            <a:pPr indent="-93345" lvl="1" marL="453390" marR="0" rtl="0" algn="just">
              <a:lnSpc>
                <a:spcPct val="140000"/>
              </a:lnSpc>
              <a:spcBef>
                <a:spcPts val="0"/>
              </a:spcBef>
              <a:spcAft>
                <a:spcPts val="0"/>
              </a:spcAft>
              <a:buClr>
                <a:schemeClr val="dk1"/>
              </a:buClr>
              <a:buSzPts val="2100"/>
              <a:buFont typeface="Arial"/>
              <a:buNone/>
            </a:pPr>
            <a:r>
              <a:t/>
            </a:r>
            <a:endParaRPr i="0" sz="2100" u="none" cap="none" strike="noStrike">
              <a:solidFill>
                <a:srgbClr val="0E0E0E"/>
              </a:solidFill>
              <a:latin typeface="Times New Roman"/>
              <a:ea typeface="Times New Roman"/>
              <a:cs typeface="Times New Roman"/>
              <a:sym typeface="Times New Roman"/>
            </a:endParaRPr>
          </a:p>
          <a:p>
            <a:pPr indent="-226695" lvl="1" marL="453390" marR="0" rtl="0" algn="just">
              <a:lnSpc>
                <a:spcPct val="140000"/>
              </a:lnSpc>
              <a:spcBef>
                <a:spcPts val="0"/>
              </a:spcBef>
              <a:spcAft>
                <a:spcPts val="0"/>
              </a:spcAft>
              <a:buClr>
                <a:srgbClr val="0E0E0E"/>
              </a:buClr>
              <a:buSzPts val="2100"/>
              <a:buFont typeface="Times New Roman"/>
              <a:buChar char="•"/>
            </a:pPr>
            <a:r>
              <a:rPr i="0" lang="en-US" sz="2100" u="none" cap="none" strike="noStrike">
                <a:solidFill>
                  <a:srgbClr val="0E0E0E"/>
                </a:solidFill>
                <a:latin typeface="Times New Roman"/>
                <a:ea typeface="Times New Roman"/>
                <a:cs typeface="Times New Roman"/>
                <a:sym typeface="Times New Roman"/>
              </a:rPr>
              <a:t>A network of veteran spaces is gradually taking shape across the region, and projects are being implemented that respond to the real needs of veterans</a:t>
            </a:r>
            <a:endParaRPr i="0" sz="2100" u="none" cap="none" strike="noStrike">
              <a:solidFill>
                <a:srgbClr val="0E0E0E"/>
              </a:solidFill>
              <a:latin typeface="Times New Roman"/>
              <a:ea typeface="Times New Roman"/>
              <a:cs typeface="Times New Roman"/>
              <a:sym typeface="Times New Roman"/>
            </a:endParaRPr>
          </a:p>
          <a:p>
            <a:pPr indent="-93345" lvl="1" marL="453390" marR="0" rtl="0" algn="just">
              <a:lnSpc>
                <a:spcPct val="140000"/>
              </a:lnSpc>
              <a:spcBef>
                <a:spcPts val="0"/>
              </a:spcBef>
              <a:spcAft>
                <a:spcPts val="0"/>
              </a:spcAft>
              <a:buClr>
                <a:schemeClr val="dk1"/>
              </a:buClr>
              <a:buSzPts val="2100"/>
              <a:buFont typeface="Arial"/>
              <a:buNone/>
            </a:pPr>
            <a:r>
              <a:t/>
            </a:r>
            <a:endParaRPr i="0" sz="2100" u="none" cap="none" strike="noStrike">
              <a:solidFill>
                <a:srgbClr val="0E0E0E"/>
              </a:solidFill>
              <a:latin typeface="Times New Roman"/>
              <a:ea typeface="Times New Roman"/>
              <a:cs typeface="Times New Roman"/>
              <a:sym typeface="Times New Roman"/>
            </a:endParaRPr>
          </a:p>
          <a:p>
            <a:pPr indent="-226695" lvl="1" marL="453390" marR="0" rtl="0" algn="just">
              <a:lnSpc>
                <a:spcPct val="140000"/>
              </a:lnSpc>
              <a:spcBef>
                <a:spcPts val="0"/>
              </a:spcBef>
              <a:spcAft>
                <a:spcPts val="0"/>
              </a:spcAft>
              <a:buClr>
                <a:srgbClr val="0E0E0E"/>
              </a:buClr>
              <a:buSzPts val="2100"/>
              <a:buFont typeface="Times New Roman"/>
              <a:buChar char="•"/>
            </a:pPr>
            <a:r>
              <a:rPr i="0" lang="en-US" sz="2100" u="none" cap="none" strike="noStrike">
                <a:solidFill>
                  <a:srgbClr val="0E0E0E"/>
                </a:solidFill>
                <a:latin typeface="Times New Roman"/>
                <a:ea typeface="Times New Roman"/>
                <a:cs typeface="Times New Roman"/>
                <a:sym typeface="Times New Roman"/>
              </a:rPr>
              <a:t>In 2025, with support from UNDP, the EU, and the Government of Denmark, the center is actively expanding its capacity</a:t>
            </a:r>
            <a:endParaRPr i="0" sz="2100" u="none" cap="none" strike="noStrike">
              <a:solidFill>
                <a:srgbClr val="0E0E0E"/>
              </a:solidFill>
              <a:latin typeface="Times New Roman"/>
              <a:ea typeface="Times New Roman"/>
              <a:cs typeface="Times New Roman"/>
              <a:sym typeface="Times New Roman"/>
            </a:endParaRPr>
          </a:p>
          <a:p>
            <a:pPr indent="-93345" lvl="1" marL="453390" marR="0" rtl="0" algn="just">
              <a:lnSpc>
                <a:spcPct val="140000"/>
              </a:lnSpc>
              <a:spcBef>
                <a:spcPts val="0"/>
              </a:spcBef>
              <a:spcAft>
                <a:spcPts val="0"/>
              </a:spcAft>
              <a:buClr>
                <a:schemeClr val="dk1"/>
              </a:buClr>
              <a:buSzPts val="2100"/>
              <a:buFont typeface="Arial"/>
              <a:buNone/>
            </a:pPr>
            <a:r>
              <a:t/>
            </a:r>
            <a:endParaRPr b="0" i="0" sz="2100" u="none" cap="none" strike="noStrike">
              <a:solidFill>
                <a:srgbClr val="0E0E0E"/>
              </a:solidFill>
              <a:latin typeface="Libre Franklin"/>
              <a:ea typeface="Libre Franklin"/>
              <a:cs typeface="Libre Franklin"/>
              <a:sym typeface="Libre Franklin"/>
            </a:endParaRPr>
          </a:p>
        </p:txBody>
      </p:sp>
      <p:sp>
        <p:nvSpPr>
          <p:cNvPr id="170" name="Google Shape;170;p5"/>
          <p:cNvSpPr txBox="1"/>
          <p:nvPr/>
        </p:nvSpPr>
        <p:spPr>
          <a:xfrm>
            <a:off x="14362223" y="9194848"/>
            <a:ext cx="3666900" cy="932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lang="en-US" sz="2525" u="none">
                <a:solidFill>
                  <a:srgbClr val="0E0E0E"/>
                </a:solidFill>
                <a:latin typeface="Times New Roman"/>
                <a:ea typeface="Times New Roman"/>
                <a:cs typeface="Times New Roman"/>
                <a:sym typeface="Times New Roman"/>
              </a:rPr>
              <a:t>SUMY </a:t>
            </a:r>
            <a:r>
              <a:rPr lang="en-US" sz="2525" u="none">
                <a:solidFill>
                  <a:srgbClr val="0E0E0E"/>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rPr lang="en-US" sz="2525" u="none">
                <a:solidFill>
                  <a:srgbClr val="0E0E0E"/>
                </a:solidFill>
                <a:latin typeface="Times New Roman"/>
                <a:ea typeface="Times New Roman"/>
                <a:cs typeface="Times New Roman"/>
                <a:sym typeface="Times New Roman"/>
              </a:rPr>
              <a:t> shaping a shared vision</a:t>
            </a:r>
            <a:endParaRPr>
              <a:latin typeface="Times New Roman"/>
              <a:ea typeface="Times New Roman"/>
              <a:cs typeface="Times New Roman"/>
              <a:sym typeface="Times New Roman"/>
            </a:endParaRPr>
          </a:p>
        </p:txBody>
      </p:sp>
      <p:grpSp>
        <p:nvGrpSpPr>
          <p:cNvPr id="171" name="Google Shape;171;p5"/>
          <p:cNvGrpSpPr/>
          <p:nvPr/>
        </p:nvGrpSpPr>
        <p:grpSpPr>
          <a:xfrm>
            <a:off x="473121" y="458988"/>
            <a:ext cx="636584" cy="576064"/>
            <a:chOff x="6257925" y="1741488"/>
            <a:chExt cx="406400" cy="298450"/>
          </a:xfrm>
        </p:grpSpPr>
        <p:sp>
          <p:nvSpPr>
            <p:cNvPr id="172" name="Google Shape;172;p5"/>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173" name="Google Shape;173;p5"/>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pic>
        <p:nvPicPr>
          <p:cNvPr id="174" name="Google Shape;174;p5"/>
          <p:cNvPicPr preferRelativeResize="0"/>
          <p:nvPr/>
        </p:nvPicPr>
        <p:blipFill rotWithShape="1">
          <a:blip r:embed="rId6">
            <a:alphaModFix/>
          </a:blip>
          <a:srcRect b="0" l="19307" r="15947" t="15610"/>
          <a:stretch/>
        </p:blipFill>
        <p:spPr>
          <a:xfrm>
            <a:off x="10567270" y="4828741"/>
            <a:ext cx="3349623" cy="37622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6"/>
          <p:cNvSpPr/>
          <p:nvPr/>
        </p:nvSpPr>
        <p:spPr>
          <a:xfrm>
            <a:off x="4665596" y="179070"/>
            <a:ext cx="13318337" cy="946213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6"/>
          <p:cNvSpPr txBox="1"/>
          <p:nvPr/>
        </p:nvSpPr>
        <p:spPr>
          <a:xfrm>
            <a:off x="304067" y="2903769"/>
            <a:ext cx="3959100" cy="480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The reintegration ecosystem is not about institutions. It's about interaction</a:t>
            </a:r>
            <a:endParaRPr b="1"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An ecosystem is a space where a veteran receives support, finds community, and has the opportunity to grow and influence change.</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A place where the experience of war is transformed into strength for a new life</a:t>
            </a:r>
            <a:endParaRPr b="1" sz="2300">
              <a:solidFill>
                <a:srgbClr val="FF0000"/>
              </a:solidFill>
              <a:latin typeface="Times New Roman"/>
              <a:ea typeface="Times New Roman"/>
              <a:cs typeface="Times New Roman"/>
              <a:sym typeface="Times New Roman"/>
            </a:endParaRPr>
          </a:p>
        </p:txBody>
      </p:sp>
      <p:sp>
        <p:nvSpPr>
          <p:cNvPr id="181" name="Google Shape;181;p6"/>
          <p:cNvSpPr txBox="1"/>
          <p:nvPr/>
        </p:nvSpPr>
        <p:spPr>
          <a:xfrm>
            <a:off x="808847" y="645795"/>
            <a:ext cx="3703500" cy="17271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2100" u="none">
                <a:solidFill>
                  <a:srgbClr val="0E0E0E"/>
                </a:solidFill>
                <a:latin typeface="Libre Franklin"/>
                <a:ea typeface="Libre Franklin"/>
                <a:cs typeface="Libre Franklin"/>
                <a:sym typeface="Libre Franklin"/>
              </a:rPr>
              <a:t> </a:t>
            </a:r>
            <a:r>
              <a:rPr b="1" lang="en-US" sz="2100" u="none">
                <a:solidFill>
                  <a:srgbClr val="0E0E0E"/>
                </a:solidFill>
                <a:latin typeface="Times New Roman"/>
                <a:ea typeface="Times New Roman"/>
                <a:cs typeface="Times New Roman"/>
                <a:sym typeface="Times New Roman"/>
              </a:rPr>
              <a:t>SUMY </a:t>
            </a:r>
            <a:r>
              <a:rPr lang="en-US" sz="2100" u="none">
                <a:solidFill>
                  <a:srgbClr val="0E0E0E"/>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l">
              <a:lnSpc>
                <a:spcPct val="122500"/>
              </a:lnSpc>
              <a:spcBef>
                <a:spcPts val="0"/>
              </a:spcBef>
              <a:spcAft>
                <a:spcPts val="0"/>
              </a:spcAft>
              <a:buNone/>
            </a:pPr>
            <a:r>
              <a:rPr lang="en-US" sz="2100" u="none">
                <a:solidFill>
                  <a:srgbClr val="0E0E0E"/>
                </a:solidFill>
                <a:latin typeface="Times New Roman"/>
                <a:ea typeface="Times New Roman"/>
                <a:cs typeface="Times New Roman"/>
                <a:sym typeface="Times New Roman"/>
              </a:rPr>
              <a:t> </a:t>
            </a:r>
            <a:r>
              <a:rPr lang="en-US" sz="2400">
                <a:solidFill>
                  <a:schemeClr val="dk1"/>
                </a:solidFill>
                <a:latin typeface="Times New Roman"/>
                <a:ea typeface="Times New Roman"/>
                <a:cs typeface="Times New Roman"/>
                <a:sym typeface="Times New Roman"/>
              </a:rPr>
              <a:t>Together, it's not just help — it's a journey from pain to strength</a:t>
            </a:r>
            <a:endParaRPr sz="2100" u="none">
              <a:solidFill>
                <a:srgbClr val="FF0000"/>
              </a:solidFill>
              <a:latin typeface="Times New Roman"/>
              <a:ea typeface="Times New Roman"/>
              <a:cs typeface="Times New Roman"/>
              <a:sym typeface="Times New Roman"/>
            </a:endParaRPr>
          </a:p>
        </p:txBody>
      </p:sp>
      <p:grpSp>
        <p:nvGrpSpPr>
          <p:cNvPr id="182" name="Google Shape;182;p6"/>
          <p:cNvGrpSpPr/>
          <p:nvPr/>
        </p:nvGrpSpPr>
        <p:grpSpPr>
          <a:xfrm>
            <a:off x="85608" y="769586"/>
            <a:ext cx="636584" cy="576064"/>
            <a:chOff x="6257925" y="1741488"/>
            <a:chExt cx="406400" cy="298450"/>
          </a:xfrm>
        </p:grpSpPr>
        <p:sp>
          <p:nvSpPr>
            <p:cNvPr id="183" name="Google Shape;183;p6"/>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5">
                <a:solidFill>
                  <a:schemeClr val="dk1"/>
                </a:solidFill>
                <a:latin typeface="Libre Franklin"/>
                <a:ea typeface="Libre Franklin"/>
                <a:cs typeface="Libre Franklin"/>
                <a:sym typeface="Libre Franklin"/>
              </a:endParaRPr>
            </a:p>
          </p:txBody>
        </p:sp>
        <p:sp>
          <p:nvSpPr>
            <p:cNvPr id="184" name="Google Shape;184;p6"/>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5">
                <a:solidFill>
                  <a:schemeClr val="dk1"/>
                </a:solidFill>
                <a:latin typeface="Libre Franklin"/>
                <a:ea typeface="Libre Franklin"/>
                <a:cs typeface="Libre Franklin"/>
                <a:sym typeface="Libre Franklin"/>
              </a:endParaRPr>
            </a:p>
          </p:txBody>
        </p:sp>
      </p:grpSp>
      <p:grpSp>
        <p:nvGrpSpPr>
          <p:cNvPr id="185" name="Google Shape;185;p6"/>
          <p:cNvGrpSpPr/>
          <p:nvPr/>
        </p:nvGrpSpPr>
        <p:grpSpPr>
          <a:xfrm>
            <a:off x="4998429" y="266701"/>
            <a:ext cx="12756360" cy="14246357"/>
            <a:chOff x="0" y="0"/>
            <a:chExt cx="12756360" cy="14246357"/>
          </a:xfrm>
        </p:grpSpPr>
        <p:sp>
          <p:nvSpPr>
            <p:cNvPr id="186" name="Google Shape;186;p6"/>
            <p:cNvSpPr/>
            <p:nvPr/>
          </p:nvSpPr>
          <p:spPr>
            <a:xfrm>
              <a:off x="488027" y="1043255"/>
              <a:ext cx="12247935" cy="13203102"/>
            </a:xfrm>
            <a:custGeom>
              <a:rect b="b" l="l" r="r" t="t"/>
              <a:pathLst>
                <a:path extrusionOk="0" h="120000" w="120000">
                  <a:moveTo>
                    <a:pt x="117826" y="60000"/>
                  </a:moveTo>
                  <a:lnTo>
                    <a:pt x="113789" y="60000"/>
                  </a:lnTo>
                  <a:lnTo>
                    <a:pt x="113789" y="60000"/>
                  </a:lnTo>
                  <a:cubicBezTo>
                    <a:pt x="113789" y="39706"/>
                    <a:pt x="102554" y="21111"/>
                    <a:pt x="84670" y="11803"/>
                  </a:cubicBezTo>
                  <a:cubicBezTo>
                    <a:pt x="66786" y="2495"/>
                    <a:pt x="45246" y="4033"/>
                    <a:pt x="28841" y="15789"/>
                  </a:cubicBezTo>
                  <a:cubicBezTo>
                    <a:pt x="12436" y="27545"/>
                    <a:pt x="3912" y="47551"/>
                    <a:pt x="6748" y="67642"/>
                  </a:cubicBezTo>
                  <a:lnTo>
                    <a:pt x="8868" y="67221"/>
                  </a:lnTo>
                  <a:lnTo>
                    <a:pt x="5253" y="70886"/>
                  </a:lnTo>
                  <a:lnTo>
                    <a:pt x="668" y="68851"/>
                  </a:lnTo>
                  <a:lnTo>
                    <a:pt x="2789" y="68430"/>
                  </a:lnTo>
                  <a:cubicBezTo>
                    <a:pt x="-361" y="46934"/>
                    <a:pt x="8737" y="25477"/>
                    <a:pt x="26361" y="12838"/>
                  </a:cubicBezTo>
                  <a:cubicBezTo>
                    <a:pt x="43984" y="199"/>
                    <a:pt x="67175" y="-1500"/>
                    <a:pt x="86444" y="8435"/>
                  </a:cubicBezTo>
                  <a:cubicBezTo>
                    <a:pt x="105713" y="18371"/>
                    <a:pt x="117826" y="38274"/>
                    <a:pt x="117826" y="60000"/>
                  </a:cubicBezTo>
                  <a:close/>
                </a:path>
              </a:pathLst>
            </a:custGeom>
            <a:solidFill>
              <a:srgbClr val="D8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
            <p:cNvSpPr/>
            <p:nvPr/>
          </p:nvSpPr>
          <p:spPr>
            <a:xfrm>
              <a:off x="15763" y="0"/>
              <a:ext cx="12740597" cy="1952665"/>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
            <p:cNvSpPr txBox="1"/>
            <p:nvPr/>
          </p:nvSpPr>
          <p:spPr>
            <a:xfrm>
              <a:off x="111084" y="95321"/>
              <a:ext cx="12549955" cy="1762023"/>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Libre Franklin"/>
                <a:buNone/>
              </a:pPr>
              <a:r>
                <a:rPr b="1" lang="en-US" sz="2400">
                  <a:solidFill>
                    <a:srgbClr val="000000"/>
                  </a:solidFill>
                  <a:latin typeface="Times New Roman"/>
                  <a:ea typeface="Times New Roman"/>
                  <a:cs typeface="Times New Roman"/>
                  <a:sym typeface="Times New Roman"/>
                </a:rPr>
                <a:t>Support Center</a:t>
              </a:r>
              <a:br>
                <a:rPr b="1"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From informational to professional assistance</a:t>
              </a:r>
              <a:endParaRPr sz="2400">
                <a:solidFill>
                  <a:srgbClr val="000000"/>
                </a:solidFill>
                <a:latin typeface="Times New Roman"/>
                <a:ea typeface="Times New Roman"/>
                <a:cs typeface="Times New Roman"/>
                <a:sym typeface="Times New Roman"/>
              </a:endParaRPr>
            </a:p>
          </p:txBody>
        </p:sp>
        <p:sp>
          <p:nvSpPr>
            <p:cNvPr id="189" name="Google Shape;189;p6"/>
            <p:cNvSpPr/>
            <p:nvPr/>
          </p:nvSpPr>
          <p:spPr>
            <a:xfrm>
              <a:off x="6736377" y="2971816"/>
              <a:ext cx="5952936" cy="1406934"/>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6"/>
            <p:cNvSpPr txBox="1"/>
            <p:nvPr/>
          </p:nvSpPr>
          <p:spPr>
            <a:xfrm>
              <a:off x="6805058" y="3040497"/>
              <a:ext cx="5815574" cy="1269572"/>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Libre Franklin"/>
                <a:buNone/>
              </a:pPr>
              <a:r>
                <a:rPr b="1" lang="en-US" sz="2400">
                  <a:solidFill>
                    <a:srgbClr val="000000"/>
                  </a:solidFill>
                  <a:latin typeface="Times New Roman"/>
                  <a:ea typeface="Times New Roman"/>
                  <a:cs typeface="Times New Roman"/>
                  <a:sym typeface="Times New Roman"/>
                </a:rPr>
                <a:t>A hub of community strength</a:t>
              </a:r>
              <a:br>
                <a:rPr b="1"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A platform for uniting veterans and the community</a:t>
              </a:r>
              <a:endParaRPr sz="2400">
                <a:solidFill>
                  <a:srgbClr val="000000"/>
                </a:solidFill>
                <a:latin typeface="Times New Roman"/>
                <a:ea typeface="Times New Roman"/>
                <a:cs typeface="Times New Roman"/>
                <a:sym typeface="Times New Roman"/>
              </a:endParaRPr>
            </a:p>
          </p:txBody>
        </p:sp>
        <p:sp>
          <p:nvSpPr>
            <p:cNvPr id="191" name="Google Shape;191;p6"/>
            <p:cNvSpPr/>
            <p:nvPr/>
          </p:nvSpPr>
          <p:spPr>
            <a:xfrm>
              <a:off x="6766759" y="6855082"/>
              <a:ext cx="5989411" cy="1328222"/>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6"/>
            <p:cNvSpPr txBox="1"/>
            <p:nvPr/>
          </p:nvSpPr>
          <p:spPr>
            <a:xfrm>
              <a:off x="6831597" y="6919920"/>
              <a:ext cx="5859735" cy="1198546"/>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Libre Franklin"/>
                <a:buNone/>
              </a:pPr>
              <a:r>
                <a:rPr b="1" lang="en-US" sz="2400">
                  <a:solidFill>
                    <a:srgbClr val="000000"/>
                  </a:solidFill>
                  <a:latin typeface="Times New Roman"/>
                  <a:ea typeface="Times New Roman"/>
                  <a:cs typeface="Times New Roman"/>
                  <a:sym typeface="Times New Roman"/>
                </a:rPr>
                <a:t>The voice of veterans</a:t>
              </a:r>
              <a:br>
                <a:rPr b="1"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Protecting rights and shaping positive attitudes</a:t>
              </a:r>
              <a:endParaRPr sz="2400">
                <a:solidFill>
                  <a:srgbClr val="000000"/>
                </a:solidFill>
                <a:latin typeface="Times New Roman"/>
                <a:ea typeface="Times New Roman"/>
                <a:cs typeface="Times New Roman"/>
                <a:sym typeface="Times New Roman"/>
              </a:endParaRPr>
            </a:p>
          </p:txBody>
        </p:sp>
        <p:sp>
          <p:nvSpPr>
            <p:cNvPr id="193" name="Google Shape;193;p6"/>
            <p:cNvSpPr/>
            <p:nvPr/>
          </p:nvSpPr>
          <p:spPr>
            <a:xfrm>
              <a:off x="0" y="6779985"/>
              <a:ext cx="6049671" cy="1403341"/>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6"/>
            <p:cNvSpPr txBox="1"/>
            <p:nvPr/>
          </p:nvSpPr>
          <p:spPr>
            <a:xfrm>
              <a:off x="68505" y="6848490"/>
              <a:ext cx="5912661" cy="1266331"/>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Libre Franklin"/>
                <a:buNone/>
              </a:pPr>
              <a:r>
                <a:rPr b="1" lang="en-US" sz="2400">
                  <a:solidFill>
                    <a:srgbClr val="000000"/>
                  </a:solidFill>
                  <a:latin typeface="Times New Roman"/>
                  <a:ea typeface="Times New Roman"/>
                  <a:cs typeface="Times New Roman"/>
                  <a:sym typeface="Times New Roman"/>
                </a:rPr>
                <a:t>A key ally</a:t>
              </a:r>
              <a:br>
                <a:rPr b="1"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An environment of complete understanding and support</a:t>
              </a:r>
              <a:endParaRPr sz="2400">
                <a:solidFill>
                  <a:srgbClr val="000000"/>
                </a:solidFill>
                <a:latin typeface="Times New Roman"/>
                <a:ea typeface="Times New Roman"/>
                <a:cs typeface="Times New Roman"/>
                <a:sym typeface="Times New Roman"/>
              </a:endParaRPr>
            </a:p>
          </p:txBody>
        </p:sp>
        <p:sp>
          <p:nvSpPr>
            <p:cNvPr id="195" name="Google Shape;195;p6"/>
            <p:cNvSpPr/>
            <p:nvPr/>
          </p:nvSpPr>
          <p:spPr>
            <a:xfrm>
              <a:off x="316454" y="2971793"/>
              <a:ext cx="5984842" cy="1434428"/>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6"/>
            <p:cNvSpPr txBox="1"/>
            <p:nvPr/>
          </p:nvSpPr>
          <p:spPr>
            <a:xfrm>
              <a:off x="386477" y="3041816"/>
              <a:ext cx="5844796" cy="1294382"/>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Libre Franklin"/>
                <a:buNone/>
              </a:pPr>
              <a:r>
                <a:rPr b="1" lang="en-US" sz="2400">
                  <a:solidFill>
                    <a:srgbClr val="000000"/>
                  </a:solidFill>
                  <a:latin typeface="Times New Roman"/>
                  <a:ea typeface="Times New Roman"/>
                  <a:cs typeface="Times New Roman"/>
                  <a:sym typeface="Times New Roman"/>
                </a:rPr>
                <a:t>Opportunity Provider</a:t>
              </a:r>
              <a:br>
                <a:rPr b="1"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Adaptation, education, creativity, and leisure</a:t>
              </a:r>
              <a:endParaRPr sz="2400">
                <a:solidFill>
                  <a:srgbClr val="000000"/>
                </a:solidFill>
                <a:latin typeface="Times New Roman"/>
                <a:ea typeface="Times New Roman"/>
                <a:cs typeface="Times New Roman"/>
                <a:sym typeface="Times New Roman"/>
              </a:endParaRPr>
            </a:p>
          </p:txBody>
        </p:sp>
      </p:grpSp>
      <p:pic>
        <p:nvPicPr>
          <p:cNvPr id="197" name="Google Shape;197;p6"/>
          <p:cNvPicPr preferRelativeResize="0"/>
          <p:nvPr/>
        </p:nvPicPr>
        <p:blipFill rotWithShape="1">
          <a:blip r:embed="rId3">
            <a:alphaModFix/>
          </a:blip>
          <a:srcRect b="0" l="0" r="0" t="0"/>
          <a:stretch/>
        </p:blipFill>
        <p:spPr>
          <a:xfrm>
            <a:off x="9155656" y="4979543"/>
            <a:ext cx="4441716" cy="1752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7"/>
          <p:cNvSpPr/>
          <p:nvPr/>
        </p:nvSpPr>
        <p:spPr>
          <a:xfrm>
            <a:off x="4665596" y="179070"/>
            <a:ext cx="13318337" cy="9462135"/>
          </a:xfrm>
          <a:prstGeom prst="rect">
            <a:avLst/>
          </a:pr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7"/>
          <p:cNvSpPr txBox="1"/>
          <p:nvPr/>
        </p:nvSpPr>
        <p:spPr>
          <a:xfrm>
            <a:off x="4820401" y="645795"/>
            <a:ext cx="13134600" cy="9231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lang="en-US" sz="2499">
                <a:solidFill>
                  <a:srgbClr val="0E0E0E"/>
                </a:solidFill>
                <a:latin typeface="Times New Roman"/>
                <a:ea typeface="Times New Roman"/>
                <a:cs typeface="Times New Roman"/>
                <a:sym typeface="Times New Roman"/>
              </a:rPr>
              <a:t>The main goal is to create a unique space for veterans and their families — a place where they can receive psychological support, undergo rehabilitation, and reintegrate into society</a:t>
            </a:r>
            <a:endParaRPr>
              <a:latin typeface="Times New Roman"/>
              <a:ea typeface="Times New Roman"/>
              <a:cs typeface="Times New Roman"/>
              <a:sym typeface="Times New Roman"/>
            </a:endParaRPr>
          </a:p>
        </p:txBody>
      </p:sp>
      <p:sp>
        <p:nvSpPr>
          <p:cNvPr id="204" name="Google Shape;204;p7"/>
          <p:cNvSpPr txBox="1"/>
          <p:nvPr/>
        </p:nvSpPr>
        <p:spPr>
          <a:xfrm>
            <a:off x="4857685" y="230308"/>
            <a:ext cx="17718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SPACE</a:t>
            </a:r>
            <a:endParaRPr>
              <a:latin typeface="Times New Roman"/>
              <a:ea typeface="Times New Roman"/>
              <a:cs typeface="Times New Roman"/>
              <a:sym typeface="Times New Roman"/>
            </a:endParaRPr>
          </a:p>
        </p:txBody>
      </p:sp>
      <p:sp>
        <p:nvSpPr>
          <p:cNvPr id="205" name="Google Shape;205;p7"/>
          <p:cNvSpPr txBox="1"/>
          <p:nvPr/>
        </p:nvSpPr>
        <p:spPr>
          <a:xfrm>
            <a:off x="4825126" y="2723519"/>
            <a:ext cx="133182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E0E0E"/>
                </a:solidFill>
                <a:latin typeface="Times New Roman"/>
                <a:ea typeface="Times New Roman"/>
                <a:cs typeface="Times New Roman"/>
                <a:sym typeface="Times New Roman"/>
              </a:rPr>
              <a:t>An essential component is the use of modern infrastructure. The key to effective recovery lies in cutting-edge technologies, innovative methods, and comfortable, functional spaces</a:t>
            </a:r>
            <a:endParaRPr>
              <a:latin typeface="Times New Roman"/>
              <a:ea typeface="Times New Roman"/>
              <a:cs typeface="Times New Roman"/>
              <a:sym typeface="Times New Roman"/>
            </a:endParaRPr>
          </a:p>
        </p:txBody>
      </p:sp>
      <p:sp>
        <p:nvSpPr>
          <p:cNvPr id="206" name="Google Shape;206;p7"/>
          <p:cNvSpPr txBox="1"/>
          <p:nvPr/>
        </p:nvSpPr>
        <p:spPr>
          <a:xfrm>
            <a:off x="4820401" y="2207895"/>
            <a:ext cx="117762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MODERN INFRASTRUCTURE</a:t>
            </a:r>
            <a:endParaRPr>
              <a:latin typeface="Times New Roman"/>
              <a:ea typeface="Times New Roman"/>
              <a:cs typeface="Times New Roman"/>
              <a:sym typeface="Times New Roman"/>
            </a:endParaRPr>
          </a:p>
        </p:txBody>
      </p:sp>
      <p:sp>
        <p:nvSpPr>
          <p:cNvPr id="207" name="Google Shape;207;p7"/>
          <p:cNvSpPr txBox="1"/>
          <p:nvPr/>
        </p:nvSpPr>
        <p:spPr>
          <a:xfrm>
            <a:off x="4733004" y="4711240"/>
            <a:ext cx="13134600" cy="14619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lang="en-US" sz="2499">
                <a:solidFill>
                  <a:srgbClr val="0E0E0E"/>
                </a:solidFill>
                <a:latin typeface="Times New Roman"/>
                <a:ea typeface="Times New Roman"/>
                <a:cs typeface="Times New Roman"/>
                <a:sym typeface="Times New Roman"/>
              </a:rPr>
              <a:t>It’s not just about financial support, but about active involvement of local communities, volunteer organizations, and state institutions in the process of veterans’ rehabilitation and reintegration into society.  This approach helps build trust, mutual understanding, and support among all participants.</a:t>
            </a:r>
            <a:endParaRPr>
              <a:latin typeface="Times New Roman"/>
              <a:ea typeface="Times New Roman"/>
              <a:cs typeface="Times New Roman"/>
              <a:sym typeface="Times New Roman"/>
            </a:endParaRPr>
          </a:p>
        </p:txBody>
      </p:sp>
      <p:sp>
        <p:nvSpPr>
          <p:cNvPr id="208" name="Google Shape;208;p7"/>
          <p:cNvSpPr txBox="1"/>
          <p:nvPr/>
        </p:nvSpPr>
        <p:spPr>
          <a:xfrm>
            <a:off x="4757449" y="4195312"/>
            <a:ext cx="117762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UNITING THE COMMUNITY AND THE STATE</a:t>
            </a:r>
            <a:endParaRPr>
              <a:latin typeface="Times New Roman"/>
              <a:ea typeface="Times New Roman"/>
              <a:cs typeface="Times New Roman"/>
              <a:sym typeface="Times New Roman"/>
            </a:endParaRPr>
          </a:p>
        </p:txBody>
      </p:sp>
      <p:sp>
        <p:nvSpPr>
          <p:cNvPr id="209" name="Google Shape;209;p7"/>
          <p:cNvSpPr txBox="1"/>
          <p:nvPr/>
        </p:nvSpPr>
        <p:spPr>
          <a:xfrm>
            <a:off x="4754272" y="7763713"/>
            <a:ext cx="133095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E0E0E"/>
                </a:solidFill>
                <a:latin typeface="Times New Roman"/>
                <a:ea typeface="Times New Roman"/>
                <a:cs typeface="Times New Roman"/>
                <a:sym typeface="Times New Roman"/>
              </a:rPr>
              <a:t>Shaping a positive image of the veteran — as an active citizen, leader, and mentor — will contribute to the development of an open and supportive society</a:t>
            </a:r>
            <a:endParaRPr>
              <a:latin typeface="Times New Roman"/>
              <a:ea typeface="Times New Roman"/>
              <a:cs typeface="Times New Roman"/>
              <a:sym typeface="Times New Roman"/>
            </a:endParaRPr>
          </a:p>
        </p:txBody>
      </p:sp>
      <p:sp>
        <p:nvSpPr>
          <p:cNvPr id="210" name="Google Shape;210;p7"/>
          <p:cNvSpPr txBox="1"/>
          <p:nvPr/>
        </p:nvSpPr>
        <p:spPr>
          <a:xfrm>
            <a:off x="4733004" y="7193470"/>
            <a:ext cx="105468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E0E0E"/>
                </a:solidFill>
                <a:latin typeface="Times New Roman"/>
                <a:ea typeface="Times New Roman"/>
                <a:cs typeface="Times New Roman"/>
                <a:sym typeface="Times New Roman"/>
              </a:rPr>
              <a:t>POSITIVE IMAGE</a:t>
            </a:r>
            <a:endParaRPr>
              <a:latin typeface="Times New Roman"/>
              <a:ea typeface="Times New Roman"/>
              <a:cs typeface="Times New Roman"/>
              <a:sym typeface="Times New Roman"/>
            </a:endParaRPr>
          </a:p>
        </p:txBody>
      </p:sp>
      <p:sp>
        <p:nvSpPr>
          <p:cNvPr id="211" name="Google Shape;211;p7"/>
          <p:cNvSpPr txBox="1"/>
          <p:nvPr/>
        </p:nvSpPr>
        <p:spPr>
          <a:xfrm>
            <a:off x="124789" y="1794167"/>
            <a:ext cx="4364700" cy="5989800"/>
          </a:xfrm>
          <a:prstGeom prst="rect">
            <a:avLst/>
          </a:prstGeom>
          <a:noFill/>
          <a:ln>
            <a:noFill/>
          </a:ln>
        </p:spPr>
        <p:txBody>
          <a:bodyPr anchorCtr="0" anchor="t" bIns="0" lIns="0" spcFirstLastPara="1" rIns="0" wrap="square" tIns="0">
            <a:spAutoFit/>
          </a:bodyPr>
          <a:lstStyle/>
          <a:p>
            <a:pPr indent="0" lvl="0" marL="0" marR="0" rtl="0" algn="ctr">
              <a:lnSpc>
                <a:spcPct val="140050"/>
              </a:lnSpc>
              <a:spcBef>
                <a:spcPts val="0"/>
              </a:spcBef>
              <a:spcAft>
                <a:spcPts val="0"/>
              </a:spcAft>
              <a:buNone/>
            </a:pPr>
            <a:r>
              <a:rPr lang="en-US" sz="2372">
                <a:solidFill>
                  <a:srgbClr val="0E0E0E"/>
                </a:solidFill>
                <a:latin typeface="Libre Franklin"/>
                <a:ea typeface="Libre Franklin"/>
                <a:cs typeface="Libre Franklin"/>
                <a:sym typeface="Libre Franklin"/>
              </a:rPr>
              <a:t>T</a:t>
            </a:r>
            <a:r>
              <a:rPr lang="en-US" sz="2372" u="none">
                <a:solidFill>
                  <a:srgbClr val="0E0E0E"/>
                </a:solidFill>
                <a:latin typeface="Times New Roman"/>
                <a:ea typeface="Times New Roman"/>
                <a:cs typeface="Times New Roman"/>
                <a:sym typeface="Times New Roman"/>
              </a:rPr>
              <a:t>he Sumy community and the region as a whole need more than just a veteran center functioning as a service office — they need a comprehensive hub: a space for support, trust, and growth.</a:t>
            </a:r>
            <a:endParaRPr>
              <a:latin typeface="Times New Roman"/>
              <a:ea typeface="Times New Roman"/>
              <a:cs typeface="Times New Roman"/>
              <a:sym typeface="Times New Roman"/>
            </a:endParaRPr>
          </a:p>
          <a:p>
            <a:pPr indent="0" lvl="0" marL="0" marR="0" rtl="0" algn="ctr">
              <a:lnSpc>
                <a:spcPct val="140050"/>
              </a:lnSpc>
              <a:spcBef>
                <a:spcPts val="0"/>
              </a:spcBef>
              <a:spcAft>
                <a:spcPts val="0"/>
              </a:spcAft>
              <a:buNone/>
            </a:pPr>
            <a:r>
              <a:t/>
            </a:r>
            <a:endParaRPr sz="2372" u="none">
              <a:solidFill>
                <a:srgbClr val="0E0E0E"/>
              </a:solidFill>
              <a:latin typeface="Times New Roman"/>
              <a:ea typeface="Times New Roman"/>
              <a:cs typeface="Times New Roman"/>
              <a:sym typeface="Times New Roman"/>
            </a:endParaRPr>
          </a:p>
          <a:p>
            <a:pPr indent="0" lvl="0" marL="0" marR="0" rtl="0" algn="ctr">
              <a:lnSpc>
                <a:spcPct val="140050"/>
              </a:lnSpc>
              <a:spcBef>
                <a:spcPts val="0"/>
              </a:spcBef>
              <a:spcAft>
                <a:spcPts val="0"/>
              </a:spcAft>
              <a:buNone/>
            </a:pPr>
            <a:r>
              <a:rPr lang="en-US" sz="2372" u="none">
                <a:solidFill>
                  <a:srgbClr val="0E0E0E"/>
                </a:solidFill>
                <a:latin typeface="Times New Roman"/>
                <a:ea typeface="Times New Roman"/>
                <a:cs typeface="Times New Roman"/>
                <a:sym typeface="Times New Roman"/>
              </a:rPr>
              <a:t>The “peer-to-peer” principle should become the foundation of interaction, fostering an atmosphere of trust and mutual support</a:t>
            </a:r>
            <a:endParaRPr>
              <a:latin typeface="Times New Roman"/>
              <a:ea typeface="Times New Roman"/>
              <a:cs typeface="Times New Roman"/>
              <a:sym typeface="Times New Roman"/>
            </a:endParaRPr>
          </a:p>
          <a:p>
            <a:pPr indent="0" lvl="0" marL="0" marR="0" rtl="0" algn="ctr">
              <a:lnSpc>
                <a:spcPct val="140050"/>
              </a:lnSpc>
              <a:spcBef>
                <a:spcPts val="0"/>
              </a:spcBef>
              <a:spcAft>
                <a:spcPts val="0"/>
              </a:spcAft>
              <a:buNone/>
            </a:pPr>
            <a:r>
              <a:t/>
            </a:r>
            <a:endParaRPr sz="2372" u="none">
              <a:solidFill>
                <a:srgbClr val="0E0E0E"/>
              </a:solidFill>
              <a:latin typeface="Times New Roman"/>
              <a:ea typeface="Times New Roman"/>
              <a:cs typeface="Times New Roman"/>
              <a:sym typeface="Times New Roman"/>
            </a:endParaRPr>
          </a:p>
        </p:txBody>
      </p:sp>
      <p:sp>
        <p:nvSpPr>
          <p:cNvPr id="212" name="Google Shape;212;p7"/>
          <p:cNvSpPr txBox="1"/>
          <p:nvPr/>
        </p:nvSpPr>
        <p:spPr>
          <a:xfrm>
            <a:off x="788750" y="632838"/>
            <a:ext cx="38103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300">
                <a:solidFill>
                  <a:srgbClr val="0E0E0E"/>
                </a:solidFill>
                <a:latin typeface="Times New Roman"/>
                <a:ea typeface="Times New Roman"/>
                <a:cs typeface="Times New Roman"/>
                <a:sym typeface="Times New Roman"/>
              </a:rPr>
              <a:t>WHERE DO WE WANT TO BE?</a:t>
            </a:r>
            <a:endParaRPr>
              <a:latin typeface="Times New Roman"/>
              <a:ea typeface="Times New Roman"/>
              <a:cs typeface="Times New Roman"/>
              <a:sym typeface="Times New Roman"/>
            </a:endParaRPr>
          </a:p>
        </p:txBody>
      </p:sp>
      <p:sp>
        <p:nvSpPr>
          <p:cNvPr id="213" name="Google Shape;213;p7"/>
          <p:cNvSpPr txBox="1"/>
          <p:nvPr/>
        </p:nvSpPr>
        <p:spPr>
          <a:xfrm>
            <a:off x="143182" y="9168641"/>
            <a:ext cx="4614300" cy="7758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lang="en-US" sz="2100" u="none">
                <a:solidFill>
                  <a:srgbClr val="0E0E0E"/>
                </a:solidFill>
                <a:latin typeface="Times New Roman"/>
                <a:ea typeface="Times New Roman"/>
                <a:cs typeface="Times New Roman"/>
                <a:sym typeface="Times New Roman"/>
              </a:rPr>
              <a:t>SUMY </a:t>
            </a:r>
            <a:r>
              <a:rPr lang="en-US" sz="2100" u="none">
                <a:solidFill>
                  <a:srgbClr val="0E0E0E"/>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just">
              <a:lnSpc>
                <a:spcPct val="140000"/>
              </a:lnSpc>
              <a:spcBef>
                <a:spcPts val="0"/>
              </a:spcBef>
              <a:spcAft>
                <a:spcPts val="0"/>
              </a:spcAft>
              <a:buNone/>
            </a:pPr>
            <a:r>
              <a:rPr lang="en-US" sz="2100" u="none">
                <a:solidFill>
                  <a:srgbClr val="0E0E0E"/>
                </a:solidFill>
                <a:latin typeface="Times New Roman"/>
                <a:ea typeface="Times New Roman"/>
                <a:cs typeface="Times New Roman"/>
                <a:sym typeface="Times New Roman"/>
              </a:rPr>
              <a:t> What lies at the heart of our idea</a:t>
            </a:r>
            <a:endParaRPr>
              <a:latin typeface="Times New Roman"/>
              <a:ea typeface="Times New Roman"/>
              <a:cs typeface="Times New Roman"/>
              <a:sym typeface="Times New Roman"/>
            </a:endParaRPr>
          </a:p>
        </p:txBody>
      </p:sp>
      <p:grpSp>
        <p:nvGrpSpPr>
          <p:cNvPr id="214" name="Google Shape;214;p7"/>
          <p:cNvGrpSpPr/>
          <p:nvPr/>
        </p:nvGrpSpPr>
        <p:grpSpPr>
          <a:xfrm>
            <a:off x="85608" y="769586"/>
            <a:ext cx="636584" cy="576064"/>
            <a:chOff x="6257925" y="1741488"/>
            <a:chExt cx="406400" cy="298450"/>
          </a:xfrm>
        </p:grpSpPr>
        <p:sp>
          <p:nvSpPr>
            <p:cNvPr id="215" name="Google Shape;215;p7"/>
            <p:cNvSpPr/>
            <p:nvPr/>
          </p:nvSpPr>
          <p:spPr>
            <a:xfrm>
              <a:off x="6257925" y="1741488"/>
              <a:ext cx="249238" cy="298450"/>
            </a:xfrm>
            <a:custGeom>
              <a:rect b="b" l="l" r="r" t="t"/>
              <a:pathLst>
                <a:path extrusionOk="0" h="188" w="157">
                  <a:moveTo>
                    <a:pt x="54" y="188"/>
                  </a:moveTo>
                  <a:lnTo>
                    <a:pt x="0" y="188"/>
                  </a:lnTo>
                  <a:lnTo>
                    <a:pt x="104" y="94"/>
                  </a:lnTo>
                  <a:lnTo>
                    <a:pt x="0" y="0"/>
                  </a:lnTo>
                  <a:lnTo>
                    <a:pt x="54" y="0"/>
                  </a:lnTo>
                  <a:lnTo>
                    <a:pt x="157"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sp>
          <p:nvSpPr>
            <p:cNvPr id="216" name="Google Shape;216;p7"/>
            <p:cNvSpPr/>
            <p:nvPr/>
          </p:nvSpPr>
          <p:spPr>
            <a:xfrm>
              <a:off x="6413500" y="1741488"/>
              <a:ext cx="250825" cy="298450"/>
            </a:xfrm>
            <a:custGeom>
              <a:rect b="b" l="l" r="r" t="t"/>
              <a:pathLst>
                <a:path extrusionOk="0" h="188" w="158">
                  <a:moveTo>
                    <a:pt x="54" y="188"/>
                  </a:moveTo>
                  <a:lnTo>
                    <a:pt x="0" y="188"/>
                  </a:lnTo>
                  <a:lnTo>
                    <a:pt x="104" y="94"/>
                  </a:lnTo>
                  <a:lnTo>
                    <a:pt x="0" y="0"/>
                  </a:lnTo>
                  <a:lnTo>
                    <a:pt x="54" y="0"/>
                  </a:lnTo>
                  <a:lnTo>
                    <a:pt x="158" y="94"/>
                  </a:lnTo>
                  <a:lnTo>
                    <a:pt x="54" y="188"/>
                  </a:lnTo>
                  <a:close/>
                </a:path>
              </a:pathLst>
            </a:custGeom>
            <a:solidFill>
              <a:srgbClr val="C00000"/>
            </a:solidFill>
            <a:ln>
              <a:noFill/>
            </a:ln>
          </p:spPr>
          <p:txBody>
            <a:bodyPr anchorCtr="0" anchor="t" bIns="68575" lIns="137150" spcFirstLastPara="1" rIns="137150" wrap="square" tIns="68575">
              <a:noAutofit/>
            </a:bodyPr>
            <a:lstStyle/>
            <a:p>
              <a:pPr indent="0" lvl="0" marL="0" marR="0" rtl="0" algn="l">
                <a:spcBef>
                  <a:spcPts val="0"/>
                </a:spcBef>
                <a:spcAft>
                  <a:spcPts val="0"/>
                </a:spcAft>
                <a:buNone/>
              </a:pPr>
              <a:r>
                <a:t/>
              </a:r>
              <a:endParaRPr sz="2026">
                <a:solidFill>
                  <a:schemeClr val="dk1"/>
                </a:solidFill>
                <a:latin typeface="Libre Franklin"/>
                <a:ea typeface="Libre Franklin"/>
                <a:cs typeface="Libre Franklin"/>
                <a:sym typeface="Libre Frankl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8"/>
          <p:cNvSpPr/>
          <p:nvPr/>
        </p:nvSpPr>
        <p:spPr>
          <a:xfrm>
            <a:off x="0" y="0"/>
            <a:ext cx="5676900" cy="10287000"/>
          </a:xfrm>
          <a:custGeom>
            <a:rect b="b" l="l" r="r" t="t"/>
            <a:pathLst>
              <a:path extrusionOk="0" h="1704265" w="940502">
                <a:moveTo>
                  <a:pt x="58642" y="0"/>
                </a:moveTo>
                <a:lnTo>
                  <a:pt x="881860" y="0"/>
                </a:lnTo>
                <a:cubicBezTo>
                  <a:pt x="914247" y="0"/>
                  <a:pt x="940502" y="26255"/>
                  <a:pt x="940502" y="58642"/>
                </a:cubicBezTo>
                <a:lnTo>
                  <a:pt x="940502" y="1645623"/>
                </a:lnTo>
                <a:cubicBezTo>
                  <a:pt x="940502" y="1661176"/>
                  <a:pt x="934323" y="1676092"/>
                  <a:pt x="923326" y="1687089"/>
                </a:cubicBezTo>
                <a:cubicBezTo>
                  <a:pt x="912329" y="1698087"/>
                  <a:pt x="897413" y="1704265"/>
                  <a:pt x="881860" y="1704265"/>
                </a:cubicBezTo>
                <a:lnTo>
                  <a:pt x="58642" y="1704265"/>
                </a:lnTo>
                <a:cubicBezTo>
                  <a:pt x="43089" y="1704265"/>
                  <a:pt x="28173" y="1698087"/>
                  <a:pt x="17176" y="1687089"/>
                </a:cubicBezTo>
                <a:cubicBezTo>
                  <a:pt x="6178" y="1676092"/>
                  <a:pt x="0" y="1661176"/>
                  <a:pt x="0" y="1645623"/>
                </a:cubicBezTo>
                <a:lnTo>
                  <a:pt x="0" y="58642"/>
                </a:lnTo>
                <a:cubicBezTo>
                  <a:pt x="0" y="43089"/>
                  <a:pt x="6178" y="28173"/>
                  <a:pt x="17176" y="17176"/>
                </a:cubicBezTo>
                <a:cubicBezTo>
                  <a:pt x="28173" y="6178"/>
                  <a:pt x="43089" y="0"/>
                  <a:pt x="58642" y="0"/>
                </a:cubicBezTo>
                <a:close/>
              </a:path>
            </a:pathLst>
          </a:custGeom>
          <a:blipFill rotWithShape="1">
            <a:blip r:embed="rId3">
              <a:alphaModFix/>
            </a:blip>
            <a:stretch>
              <a:fillRect b="0" l="-17951" r="-1794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8"/>
          <p:cNvSpPr/>
          <p:nvPr/>
        </p:nvSpPr>
        <p:spPr>
          <a:xfrm>
            <a:off x="6159985" y="-62865"/>
            <a:ext cx="5246370" cy="5246370"/>
          </a:xfrm>
          <a:custGeom>
            <a:rect b="b" l="l" r="r" t="t"/>
            <a:pathLst>
              <a:path extrusionOk="0" h="812800" w="812800">
                <a:moveTo>
                  <a:pt x="51649" y="0"/>
                </a:moveTo>
                <a:lnTo>
                  <a:pt x="761152" y="0"/>
                </a:lnTo>
                <a:cubicBezTo>
                  <a:pt x="789676" y="0"/>
                  <a:pt x="812800" y="23124"/>
                  <a:pt x="812800" y="51649"/>
                </a:cubicBezTo>
                <a:lnTo>
                  <a:pt x="812800" y="761152"/>
                </a:lnTo>
                <a:cubicBezTo>
                  <a:pt x="812800" y="789676"/>
                  <a:pt x="789676" y="812800"/>
                  <a:pt x="761152" y="812800"/>
                </a:cubicBezTo>
                <a:lnTo>
                  <a:pt x="51649" y="812800"/>
                </a:lnTo>
                <a:cubicBezTo>
                  <a:pt x="23124" y="812800"/>
                  <a:pt x="0" y="789676"/>
                  <a:pt x="0" y="761152"/>
                </a:cubicBezTo>
                <a:lnTo>
                  <a:pt x="0" y="51649"/>
                </a:lnTo>
                <a:cubicBezTo>
                  <a:pt x="0" y="23124"/>
                  <a:pt x="23124" y="0"/>
                  <a:pt x="51649" y="0"/>
                </a:cubicBezTo>
                <a:close/>
              </a:path>
            </a:pathLst>
          </a:custGeom>
          <a:blipFill rotWithShape="1">
            <a:blip r:embed="rId4">
              <a:alphaModFix/>
            </a:blip>
            <a:stretch>
              <a:fillRect b="0" l="-16664" r="-1666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8"/>
          <p:cNvSpPr/>
          <p:nvPr/>
        </p:nvSpPr>
        <p:spPr>
          <a:xfrm>
            <a:off x="6291263" y="5459439"/>
            <a:ext cx="10230184" cy="4827555"/>
          </a:xfrm>
          <a:custGeom>
            <a:rect b="b" l="l" r="r" t="t"/>
            <a:pathLst>
              <a:path extrusionOk="0" h="747915" w="1584923">
                <a:moveTo>
                  <a:pt x="37082" y="0"/>
                </a:moveTo>
                <a:lnTo>
                  <a:pt x="1547841" y="0"/>
                </a:lnTo>
                <a:cubicBezTo>
                  <a:pt x="1568321" y="0"/>
                  <a:pt x="1584923" y="16602"/>
                  <a:pt x="1584923" y="37082"/>
                </a:cubicBezTo>
                <a:lnTo>
                  <a:pt x="1584923" y="710834"/>
                </a:lnTo>
                <a:cubicBezTo>
                  <a:pt x="1584923" y="731313"/>
                  <a:pt x="1568321" y="747915"/>
                  <a:pt x="1547841" y="747915"/>
                </a:cubicBezTo>
                <a:lnTo>
                  <a:pt x="37082" y="747915"/>
                </a:lnTo>
                <a:cubicBezTo>
                  <a:pt x="16602" y="747915"/>
                  <a:pt x="0" y="731313"/>
                  <a:pt x="0" y="710834"/>
                </a:cubicBezTo>
                <a:lnTo>
                  <a:pt x="0" y="37082"/>
                </a:lnTo>
                <a:cubicBezTo>
                  <a:pt x="0" y="16602"/>
                  <a:pt x="16602" y="0"/>
                  <a:pt x="37082" y="0"/>
                </a:cubicBezTo>
                <a:close/>
              </a:path>
            </a:pathLst>
          </a:custGeom>
          <a:blipFill rotWithShape="1">
            <a:blip r:embed="rId5">
              <a:alphaModFix/>
            </a:blip>
            <a:stretch>
              <a:fillRect b="-29367" l="0" r="0" t="-2936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8"/>
          <p:cNvSpPr txBox="1"/>
          <p:nvPr/>
        </p:nvSpPr>
        <p:spPr>
          <a:xfrm>
            <a:off x="11892130" y="2512695"/>
            <a:ext cx="6100200" cy="1034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800" u="none">
                <a:solidFill>
                  <a:srgbClr val="353235"/>
                </a:solidFill>
                <a:latin typeface="Times New Roman"/>
                <a:ea typeface="Times New Roman"/>
                <a:cs typeface="Times New Roman"/>
                <a:sym typeface="Times New Roman"/>
              </a:rPr>
              <a:t>SUMY </a:t>
            </a:r>
            <a:r>
              <a:rPr lang="en-US" sz="2800" u="none">
                <a:solidFill>
                  <a:srgbClr val="353235"/>
                </a:solidFill>
                <a:latin typeface="Times New Roman"/>
                <a:ea typeface="Times New Roman"/>
                <a:cs typeface="Times New Roman"/>
                <a:sym typeface="Times New Roman"/>
              </a:rPr>
              <a:t>| VETERAN PRO</a:t>
            </a:r>
            <a:endParaRPr>
              <a:latin typeface="Times New Roman"/>
              <a:ea typeface="Times New Roman"/>
              <a:cs typeface="Times New Roman"/>
              <a:sym typeface="Times New Roman"/>
            </a:endParaRPr>
          </a:p>
          <a:p>
            <a:pPr indent="0" lvl="0" marL="0" marR="0" rtl="0" algn="l">
              <a:lnSpc>
                <a:spcPct val="140000"/>
              </a:lnSpc>
              <a:spcBef>
                <a:spcPts val="0"/>
              </a:spcBef>
              <a:spcAft>
                <a:spcPts val="0"/>
              </a:spcAft>
              <a:buNone/>
            </a:pPr>
            <a:r>
              <a:rPr lang="en-US" sz="2800" u="none">
                <a:solidFill>
                  <a:srgbClr val="353235"/>
                </a:solidFill>
                <a:latin typeface="Times New Roman"/>
                <a:ea typeface="Times New Roman"/>
                <a:cs typeface="Times New Roman"/>
                <a:sym typeface="Times New Roman"/>
              </a:rPr>
              <a:t> Space of Trust</a:t>
            </a:r>
            <a:endParaRPr>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Olga Reznichenko</dc:creator>
</cp:coreProperties>
</file>